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handoutMasterIdLst>
    <p:handoutMasterId r:id="rId34"/>
  </p:handoutMasterIdLst>
  <p:sldIdLst>
    <p:sldId id="458" r:id="rId2"/>
    <p:sldId id="429" r:id="rId3"/>
    <p:sldId id="454" r:id="rId4"/>
    <p:sldId id="455" r:id="rId5"/>
    <p:sldId id="456" r:id="rId6"/>
    <p:sldId id="453" r:id="rId7"/>
    <p:sldId id="464" r:id="rId8"/>
    <p:sldId id="462" r:id="rId9"/>
    <p:sldId id="430" r:id="rId10"/>
    <p:sldId id="459" r:id="rId11"/>
    <p:sldId id="463" r:id="rId12"/>
    <p:sldId id="449" r:id="rId13"/>
    <p:sldId id="451" r:id="rId14"/>
    <p:sldId id="450" r:id="rId15"/>
    <p:sldId id="431" r:id="rId16"/>
    <p:sldId id="432" r:id="rId17"/>
    <p:sldId id="447" r:id="rId18"/>
    <p:sldId id="434" r:id="rId19"/>
    <p:sldId id="435" r:id="rId20"/>
    <p:sldId id="436" r:id="rId21"/>
    <p:sldId id="437" r:id="rId22"/>
    <p:sldId id="448" r:id="rId23"/>
    <p:sldId id="438" r:id="rId24"/>
    <p:sldId id="439" r:id="rId25"/>
    <p:sldId id="440" r:id="rId26"/>
    <p:sldId id="441" r:id="rId27"/>
    <p:sldId id="442" r:id="rId28"/>
    <p:sldId id="443" r:id="rId29"/>
    <p:sldId id="444" r:id="rId30"/>
    <p:sldId id="445" r:id="rId31"/>
    <p:sldId id="446" r:id="rId32"/>
  </p:sldIdLst>
  <p:sldSz cx="9144000" cy="6858000" type="screen4x3"/>
  <p:notesSz cx="6997700" cy="9283700"/>
  <p:defaultTextStyle>
    <a:defPPr>
      <a:defRPr lang="en-US"/>
    </a:defPPr>
    <a:lvl1pPr algn="ctr" rtl="0" eaLnBrk="0" fontAlgn="base" hangingPunct="0">
      <a:spcBef>
        <a:spcPct val="0"/>
      </a:spcBef>
      <a:spcAft>
        <a:spcPct val="0"/>
      </a:spcAft>
      <a:defRPr sz="1400" kern="1200">
        <a:solidFill>
          <a:schemeClr val="tx1"/>
        </a:solidFill>
        <a:latin typeface="Arial" pitchFamily="34" charset="0"/>
        <a:ea typeface="+mn-ea"/>
        <a:cs typeface="+mn-cs"/>
      </a:defRPr>
    </a:lvl1pPr>
    <a:lvl2pPr marL="457200" algn="ctr" rtl="0" eaLnBrk="0" fontAlgn="base" hangingPunct="0">
      <a:spcBef>
        <a:spcPct val="0"/>
      </a:spcBef>
      <a:spcAft>
        <a:spcPct val="0"/>
      </a:spcAft>
      <a:defRPr sz="1400" kern="1200">
        <a:solidFill>
          <a:schemeClr val="tx1"/>
        </a:solidFill>
        <a:latin typeface="Arial" pitchFamily="34" charset="0"/>
        <a:ea typeface="+mn-ea"/>
        <a:cs typeface="+mn-cs"/>
      </a:defRPr>
    </a:lvl2pPr>
    <a:lvl3pPr marL="914400" algn="ctr" rtl="0" eaLnBrk="0" fontAlgn="base" hangingPunct="0">
      <a:spcBef>
        <a:spcPct val="0"/>
      </a:spcBef>
      <a:spcAft>
        <a:spcPct val="0"/>
      </a:spcAft>
      <a:defRPr sz="1400" kern="1200">
        <a:solidFill>
          <a:schemeClr val="tx1"/>
        </a:solidFill>
        <a:latin typeface="Arial" pitchFamily="34" charset="0"/>
        <a:ea typeface="+mn-ea"/>
        <a:cs typeface="+mn-cs"/>
      </a:defRPr>
    </a:lvl3pPr>
    <a:lvl4pPr marL="1371600" algn="ctr" rtl="0" eaLnBrk="0" fontAlgn="base" hangingPunct="0">
      <a:spcBef>
        <a:spcPct val="0"/>
      </a:spcBef>
      <a:spcAft>
        <a:spcPct val="0"/>
      </a:spcAft>
      <a:defRPr sz="1400" kern="1200">
        <a:solidFill>
          <a:schemeClr val="tx1"/>
        </a:solidFill>
        <a:latin typeface="Arial" pitchFamily="34" charset="0"/>
        <a:ea typeface="+mn-ea"/>
        <a:cs typeface="+mn-cs"/>
      </a:defRPr>
    </a:lvl4pPr>
    <a:lvl5pPr marL="1828800" algn="ctr" rtl="0" eaLnBrk="0" fontAlgn="base" hangingPunct="0">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3300"/>
    <a:srgbClr val="FFFF00"/>
    <a:srgbClr val="0C2D83"/>
    <a:srgbClr val="66CCFF"/>
    <a:srgbClr val="96969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88632" autoAdjust="0"/>
  </p:normalViewPr>
  <p:slideViewPr>
    <p:cSldViewPr snapToGrid="0">
      <p:cViewPr>
        <p:scale>
          <a:sx n="120" d="100"/>
          <a:sy n="120" d="100"/>
        </p:scale>
        <p:origin x="-72" y="468"/>
      </p:cViewPr>
      <p:guideLst>
        <p:guide orient="horz" pos="2160"/>
        <p:guide pos="1168"/>
      </p:guideLst>
    </p:cSldViewPr>
  </p:slideViewPr>
  <p:outlineViewPr>
    <p:cViewPr>
      <p:scale>
        <a:sx n="33" d="100"/>
        <a:sy n="33" d="100"/>
      </p:scale>
      <p:origin x="0" y="678"/>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2" d="100"/>
          <a:sy n="72" d="100"/>
        </p:scale>
        <p:origin x="-1476" y="-114"/>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050"/>
          <p:cNvSpPr>
            <a:spLocks noGrp="1" noChangeArrowheads="1"/>
          </p:cNvSpPr>
          <p:nvPr>
            <p:ph type="hdr" sz="quarter"/>
          </p:nvPr>
        </p:nvSpPr>
        <p:spPr bwMode="auto">
          <a:xfrm>
            <a:off x="0" y="0"/>
            <a:ext cx="3032125" cy="463550"/>
          </a:xfrm>
          <a:prstGeom prst="rect">
            <a:avLst/>
          </a:prstGeom>
          <a:noFill/>
          <a:ln w="12700">
            <a:noFill/>
            <a:miter lim="800000"/>
            <a:headEnd/>
            <a:tailEnd/>
          </a:ln>
          <a:effectLst/>
        </p:spPr>
        <p:txBody>
          <a:bodyPr vert="horz" wrap="square" lIns="93031" tIns="46516" rIns="93031" bIns="46516" numCol="1" anchor="t" anchorCtr="0" compatLnSpc="1">
            <a:prstTxWarp prst="textNoShape">
              <a:avLst/>
            </a:prstTxWarp>
          </a:bodyPr>
          <a:lstStyle>
            <a:lvl1pPr algn="l" defTabSz="930275">
              <a:defRPr sz="1200">
                <a:latin typeface="Arial" pitchFamily="34" charset="0"/>
              </a:defRPr>
            </a:lvl1pPr>
          </a:lstStyle>
          <a:p>
            <a:pPr>
              <a:defRPr/>
            </a:pPr>
            <a:endParaRPr lang="en-US"/>
          </a:p>
        </p:txBody>
      </p:sp>
      <p:sp>
        <p:nvSpPr>
          <p:cNvPr id="32771" name="Rectangle 2051"/>
          <p:cNvSpPr>
            <a:spLocks noGrp="1" noChangeArrowheads="1"/>
          </p:cNvSpPr>
          <p:nvPr>
            <p:ph type="dt" sz="quarter" idx="1"/>
          </p:nvPr>
        </p:nvSpPr>
        <p:spPr bwMode="auto">
          <a:xfrm>
            <a:off x="3965575" y="0"/>
            <a:ext cx="3032125" cy="463550"/>
          </a:xfrm>
          <a:prstGeom prst="rect">
            <a:avLst/>
          </a:prstGeom>
          <a:noFill/>
          <a:ln w="12700">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latin typeface="Arial" pitchFamily="34" charset="0"/>
              </a:defRPr>
            </a:lvl1pPr>
          </a:lstStyle>
          <a:p>
            <a:pPr>
              <a:defRPr/>
            </a:pPr>
            <a:endParaRPr lang="en-US"/>
          </a:p>
        </p:txBody>
      </p:sp>
      <p:sp>
        <p:nvSpPr>
          <p:cNvPr id="32772" name="Rectangle 2052"/>
          <p:cNvSpPr>
            <a:spLocks noGrp="1" noChangeArrowheads="1"/>
          </p:cNvSpPr>
          <p:nvPr>
            <p:ph type="ftr" sz="quarter" idx="2"/>
          </p:nvPr>
        </p:nvSpPr>
        <p:spPr bwMode="auto">
          <a:xfrm>
            <a:off x="0" y="8820150"/>
            <a:ext cx="3032125" cy="463550"/>
          </a:xfrm>
          <a:prstGeom prst="rect">
            <a:avLst/>
          </a:prstGeom>
          <a:noFill/>
          <a:ln w="12700">
            <a:noFill/>
            <a:miter lim="800000"/>
            <a:headEnd/>
            <a:tailEnd/>
          </a:ln>
          <a:effectLst/>
        </p:spPr>
        <p:txBody>
          <a:bodyPr vert="horz" wrap="square" lIns="93031" tIns="46516" rIns="93031" bIns="46516" numCol="1" anchor="b" anchorCtr="0" compatLnSpc="1">
            <a:prstTxWarp prst="textNoShape">
              <a:avLst/>
            </a:prstTxWarp>
          </a:bodyPr>
          <a:lstStyle>
            <a:lvl1pPr algn="l" defTabSz="930275">
              <a:defRPr sz="1200">
                <a:latin typeface="Arial" pitchFamily="34" charset="0"/>
              </a:defRPr>
            </a:lvl1pPr>
          </a:lstStyle>
          <a:p>
            <a:pPr>
              <a:defRPr/>
            </a:pPr>
            <a:endParaRPr lang="en-US"/>
          </a:p>
        </p:txBody>
      </p:sp>
      <p:sp>
        <p:nvSpPr>
          <p:cNvPr id="32773" name="Rectangle 2053"/>
          <p:cNvSpPr>
            <a:spLocks noGrp="1" noChangeArrowheads="1"/>
          </p:cNvSpPr>
          <p:nvPr>
            <p:ph type="sldNum" sz="quarter" idx="3"/>
          </p:nvPr>
        </p:nvSpPr>
        <p:spPr bwMode="auto">
          <a:xfrm>
            <a:off x="3965575" y="8820150"/>
            <a:ext cx="3032125" cy="463550"/>
          </a:xfrm>
          <a:prstGeom prst="rect">
            <a:avLst/>
          </a:prstGeom>
          <a:noFill/>
          <a:ln w="12700">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latin typeface="Arial" pitchFamily="34" charset="0"/>
              </a:defRPr>
            </a:lvl1pPr>
          </a:lstStyle>
          <a:p>
            <a:pPr>
              <a:defRPr/>
            </a:pPr>
            <a:fld id="{BBA592BF-96B1-4BDD-AB63-48571AD1469B}" type="slidenum">
              <a:rPr lang="en-US"/>
              <a:pPr>
                <a:defRPr/>
              </a:pPr>
              <a:t>‹#›</a:t>
            </a:fld>
            <a:endParaRPr lang="en-US"/>
          </a:p>
        </p:txBody>
      </p:sp>
    </p:spTree>
    <p:extLst>
      <p:ext uri="{BB962C8B-B14F-4D97-AF65-F5344CB8AC3E}">
        <p14:creationId xmlns:p14="http://schemas.microsoft.com/office/powerpoint/2010/main" val="8527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032125" cy="463550"/>
          </a:xfrm>
          <a:prstGeom prst="rect">
            <a:avLst/>
          </a:prstGeom>
          <a:noFill/>
          <a:ln w="12700">
            <a:noFill/>
            <a:miter lim="800000"/>
            <a:headEnd/>
            <a:tailEnd/>
          </a:ln>
          <a:effectLst/>
        </p:spPr>
        <p:txBody>
          <a:bodyPr vert="horz" wrap="square" lIns="93031" tIns="46516" rIns="93031" bIns="46516" numCol="1" anchor="t" anchorCtr="0" compatLnSpc="1">
            <a:prstTxWarp prst="textNoShape">
              <a:avLst/>
            </a:prstTxWarp>
          </a:bodyPr>
          <a:lstStyle>
            <a:lvl1pPr algn="l" defTabSz="930275">
              <a:defRPr sz="1200">
                <a:latin typeface="Arial" pitchFamily="34" charset="0"/>
              </a:defRPr>
            </a:lvl1pPr>
          </a:lstStyle>
          <a:p>
            <a:pPr>
              <a:defRPr/>
            </a:pPr>
            <a:endParaRPr lang="en-US"/>
          </a:p>
        </p:txBody>
      </p:sp>
      <p:sp>
        <p:nvSpPr>
          <p:cNvPr id="30723" name="Rectangle 3"/>
          <p:cNvSpPr>
            <a:spLocks noGrp="1" noChangeArrowheads="1"/>
          </p:cNvSpPr>
          <p:nvPr>
            <p:ph type="dt" idx="1"/>
          </p:nvPr>
        </p:nvSpPr>
        <p:spPr bwMode="auto">
          <a:xfrm>
            <a:off x="3965575" y="0"/>
            <a:ext cx="3032125" cy="463550"/>
          </a:xfrm>
          <a:prstGeom prst="rect">
            <a:avLst/>
          </a:prstGeom>
          <a:noFill/>
          <a:ln w="12700">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latin typeface="Arial" pitchFamily="34" charset="0"/>
              </a:defRPr>
            </a:lvl1pPr>
          </a:lstStyle>
          <a:p>
            <a:pPr>
              <a:defRPr/>
            </a:pPr>
            <a:endParaRPr lang="en-US"/>
          </a:p>
        </p:txBody>
      </p:sp>
      <p:sp>
        <p:nvSpPr>
          <p:cNvPr id="11674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p:cNvSpPr>
            <a:spLocks noGrp="1" noChangeArrowheads="1"/>
          </p:cNvSpPr>
          <p:nvPr>
            <p:ph type="body" sz="quarter" idx="3"/>
          </p:nvPr>
        </p:nvSpPr>
        <p:spPr bwMode="auto">
          <a:xfrm>
            <a:off x="933450" y="4410075"/>
            <a:ext cx="5130800" cy="4176713"/>
          </a:xfrm>
          <a:prstGeom prst="rect">
            <a:avLst/>
          </a:prstGeom>
          <a:noFill/>
          <a:ln w="12700">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26" name="Rectangle 6"/>
          <p:cNvSpPr>
            <a:spLocks noGrp="1" noChangeArrowheads="1"/>
          </p:cNvSpPr>
          <p:nvPr>
            <p:ph type="ftr" sz="quarter" idx="4"/>
          </p:nvPr>
        </p:nvSpPr>
        <p:spPr bwMode="auto">
          <a:xfrm>
            <a:off x="0" y="8820150"/>
            <a:ext cx="3032125" cy="463550"/>
          </a:xfrm>
          <a:prstGeom prst="rect">
            <a:avLst/>
          </a:prstGeom>
          <a:noFill/>
          <a:ln w="12700">
            <a:noFill/>
            <a:miter lim="800000"/>
            <a:headEnd/>
            <a:tailEnd/>
          </a:ln>
          <a:effectLst/>
        </p:spPr>
        <p:txBody>
          <a:bodyPr vert="horz" wrap="square" lIns="93031" tIns="46516" rIns="93031" bIns="46516" numCol="1" anchor="b" anchorCtr="0" compatLnSpc="1">
            <a:prstTxWarp prst="textNoShape">
              <a:avLst/>
            </a:prstTxWarp>
          </a:bodyPr>
          <a:lstStyle>
            <a:lvl1pPr algn="l" defTabSz="930275">
              <a:defRPr sz="1200">
                <a:latin typeface="Arial" pitchFamily="34" charset="0"/>
              </a:defRPr>
            </a:lvl1pPr>
          </a:lstStyle>
          <a:p>
            <a:pPr>
              <a:defRPr/>
            </a:pPr>
            <a:endParaRPr lang="en-US"/>
          </a:p>
        </p:txBody>
      </p:sp>
      <p:sp>
        <p:nvSpPr>
          <p:cNvPr id="30727" name="Rectangle 7"/>
          <p:cNvSpPr>
            <a:spLocks noGrp="1" noChangeArrowheads="1"/>
          </p:cNvSpPr>
          <p:nvPr>
            <p:ph type="sldNum" sz="quarter" idx="5"/>
          </p:nvPr>
        </p:nvSpPr>
        <p:spPr bwMode="auto">
          <a:xfrm>
            <a:off x="3965575" y="8820150"/>
            <a:ext cx="3032125" cy="463550"/>
          </a:xfrm>
          <a:prstGeom prst="rect">
            <a:avLst/>
          </a:prstGeom>
          <a:noFill/>
          <a:ln w="12700">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latin typeface="Arial" pitchFamily="34" charset="0"/>
              </a:defRPr>
            </a:lvl1pPr>
          </a:lstStyle>
          <a:p>
            <a:pPr>
              <a:defRPr/>
            </a:pPr>
            <a:fld id="{C58B39FB-84CC-4C5A-B5B1-8154B121495D}" type="slidenum">
              <a:rPr lang="en-US"/>
              <a:pPr>
                <a:defRPr/>
              </a:pPr>
              <a:t>‹#›</a:t>
            </a:fld>
            <a:endParaRPr lang="en-US"/>
          </a:p>
        </p:txBody>
      </p:sp>
    </p:spTree>
    <p:extLst>
      <p:ext uri="{BB962C8B-B14F-4D97-AF65-F5344CB8AC3E}">
        <p14:creationId xmlns:p14="http://schemas.microsoft.com/office/powerpoint/2010/main" val="1833338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14"/>
          <p:cNvSpPr>
            <a:spLocks noChangeShapeType="1"/>
          </p:cNvSpPr>
          <p:nvPr/>
        </p:nvSpPr>
        <p:spPr bwMode="auto">
          <a:xfrm>
            <a:off x="381000" y="6451600"/>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 name="Line 28"/>
          <p:cNvSpPr>
            <a:spLocks noChangeShapeType="1"/>
          </p:cNvSpPr>
          <p:nvPr/>
        </p:nvSpPr>
        <p:spPr bwMode="auto">
          <a:xfrm>
            <a:off x="381000" y="1231900"/>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2" name="Rectangle 10"/>
          <p:cNvSpPr>
            <a:spLocks noGrp="1" noChangeArrowheads="1"/>
          </p:cNvSpPr>
          <p:nvPr>
            <p:ph type="subTitle" idx="1"/>
          </p:nvPr>
        </p:nvSpPr>
        <p:spPr>
          <a:xfrm>
            <a:off x="4533900" y="5162550"/>
            <a:ext cx="4038600" cy="1162050"/>
          </a:xfrm>
        </p:spPr>
        <p:txBody>
          <a:bodyPr/>
          <a:lstStyle>
            <a:lvl1pPr marL="0" indent="0" algn="r">
              <a:buFont typeface="Wingdings" pitchFamily="2" charset="2"/>
              <a:buNone/>
              <a:defRPr/>
            </a:lvl1pPr>
          </a:lstStyle>
          <a:p>
            <a:r>
              <a:rPr lang="en-US"/>
              <a:t>Briefer’s Name</a:t>
            </a:r>
          </a:p>
          <a:p>
            <a:r>
              <a:rPr lang="en-US"/>
              <a:t>Office Symbol</a:t>
            </a:r>
          </a:p>
        </p:txBody>
      </p:sp>
      <p:sp>
        <p:nvSpPr>
          <p:cNvPr id="33805" name="Rectangle 13"/>
          <p:cNvSpPr>
            <a:spLocks noGrp="1" noChangeArrowheads="1"/>
          </p:cNvSpPr>
          <p:nvPr>
            <p:ph type="ctrTitle"/>
          </p:nvPr>
        </p:nvSpPr>
        <p:spPr>
          <a:xfrm>
            <a:off x="3848100" y="2286000"/>
            <a:ext cx="4762500" cy="1905000"/>
          </a:xfrm>
        </p:spPr>
        <p:txBody>
          <a:bodyPr/>
          <a:lstStyle>
            <a:lvl1pPr>
              <a:defRPr sz="4400"/>
            </a:lvl1pPr>
          </a:lstStyle>
          <a:p>
            <a:r>
              <a:rPr lang="en-US"/>
              <a:t>Briefing Topic Title Goes Here</a:t>
            </a:r>
          </a:p>
        </p:txBody>
      </p:sp>
    </p:spTree>
    <p:extLst>
      <p:ext uri="{BB962C8B-B14F-4D97-AF65-F5344CB8AC3E}">
        <p14:creationId xmlns:p14="http://schemas.microsoft.com/office/powerpoint/2010/main" val="32626986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sldNum" sz="quarter" idx="10"/>
          </p:nvPr>
        </p:nvSpPr>
        <p:spPr>
          <a:ln/>
        </p:spPr>
        <p:txBody>
          <a:bodyPr/>
          <a:lstStyle>
            <a:lvl1pPr>
              <a:defRPr/>
            </a:lvl1pPr>
          </a:lstStyle>
          <a:p>
            <a:pPr>
              <a:defRPr/>
            </a:pPr>
            <a:endParaRPr lang="en-US"/>
          </a:p>
          <a:p>
            <a:pPr>
              <a:defRPr/>
            </a:pPr>
            <a:fld id="{8E9278C8-E5EE-462E-BFC0-169FC82E594D}" type="slidenum">
              <a:rPr lang="en-US"/>
              <a:pPr>
                <a:defRPr/>
              </a:pPr>
              <a:t>‹#›</a:t>
            </a:fld>
            <a:endParaRPr lang="en-US"/>
          </a:p>
        </p:txBody>
      </p:sp>
      <p:sp>
        <p:nvSpPr>
          <p:cNvPr id="5" name="Rectangle 45"/>
          <p:cNvSpPr>
            <a:spLocks noGrp="1" noChangeArrowheads="1"/>
          </p:cNvSpPr>
          <p:nvPr>
            <p:ph type="dt" sz="half" idx="11"/>
          </p:nvPr>
        </p:nvSpPr>
        <p:spPr>
          <a:ln/>
        </p:spPr>
        <p:txBody>
          <a:bodyPr/>
          <a:lstStyle>
            <a:lvl1pPr>
              <a:defRPr/>
            </a:lvl1pPr>
          </a:lstStyle>
          <a:p>
            <a:pPr>
              <a:defRPr/>
            </a:pPr>
            <a:endParaRPr lang="en-US"/>
          </a:p>
          <a:p>
            <a:pPr>
              <a:defRPr/>
            </a:pPr>
            <a:fld id="{6CE2C88F-2F80-4F57-B629-AD63D6A3CD1E}" type="datetime3">
              <a:rPr lang="en-US"/>
              <a:pPr>
                <a:defRPr/>
              </a:pPr>
              <a:t>13 January 2017</a:t>
            </a:fld>
            <a:endParaRPr lang="en-US"/>
          </a:p>
        </p:txBody>
      </p:sp>
    </p:spTree>
    <p:extLst>
      <p:ext uri="{BB962C8B-B14F-4D97-AF65-F5344CB8AC3E}">
        <p14:creationId xmlns:p14="http://schemas.microsoft.com/office/powerpoint/2010/main" val="410466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9275" y="76200"/>
            <a:ext cx="2032000" cy="5784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100" y="76200"/>
            <a:ext cx="5946775" cy="5784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sldNum" sz="quarter" idx="10"/>
          </p:nvPr>
        </p:nvSpPr>
        <p:spPr>
          <a:ln/>
        </p:spPr>
        <p:txBody>
          <a:bodyPr/>
          <a:lstStyle>
            <a:lvl1pPr>
              <a:defRPr/>
            </a:lvl1pPr>
          </a:lstStyle>
          <a:p>
            <a:pPr>
              <a:defRPr/>
            </a:pPr>
            <a:endParaRPr lang="en-US"/>
          </a:p>
          <a:p>
            <a:pPr>
              <a:defRPr/>
            </a:pPr>
            <a:fld id="{08107B25-DB33-4D52-9248-649980D800BB}" type="slidenum">
              <a:rPr lang="en-US"/>
              <a:pPr>
                <a:defRPr/>
              </a:pPr>
              <a:t>‹#›</a:t>
            </a:fld>
            <a:endParaRPr lang="en-US"/>
          </a:p>
        </p:txBody>
      </p:sp>
      <p:sp>
        <p:nvSpPr>
          <p:cNvPr id="5" name="Rectangle 45"/>
          <p:cNvSpPr>
            <a:spLocks noGrp="1" noChangeArrowheads="1"/>
          </p:cNvSpPr>
          <p:nvPr>
            <p:ph type="dt" sz="half" idx="11"/>
          </p:nvPr>
        </p:nvSpPr>
        <p:spPr>
          <a:ln/>
        </p:spPr>
        <p:txBody>
          <a:bodyPr/>
          <a:lstStyle>
            <a:lvl1pPr>
              <a:defRPr/>
            </a:lvl1pPr>
          </a:lstStyle>
          <a:p>
            <a:pPr>
              <a:defRPr/>
            </a:pPr>
            <a:endParaRPr lang="en-US"/>
          </a:p>
          <a:p>
            <a:pPr>
              <a:defRPr/>
            </a:pPr>
            <a:fld id="{0B8CC284-99AC-4293-AE5B-530D41210E42}" type="datetime3">
              <a:rPr lang="en-US"/>
              <a:pPr>
                <a:defRPr/>
              </a:pPr>
              <a:t>13 January 2017</a:t>
            </a:fld>
            <a:endParaRPr lang="en-US"/>
          </a:p>
        </p:txBody>
      </p:sp>
    </p:spTree>
    <p:extLst>
      <p:ext uri="{BB962C8B-B14F-4D97-AF65-F5344CB8AC3E}">
        <p14:creationId xmlns:p14="http://schemas.microsoft.com/office/powerpoint/2010/main" val="317941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11350" y="76200"/>
            <a:ext cx="6781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00100" y="1536700"/>
            <a:ext cx="8131175" cy="4324350"/>
          </a:xfrm>
        </p:spPr>
        <p:txBody>
          <a:bodyPr/>
          <a:lstStyle/>
          <a:p>
            <a:pPr lvl="0"/>
            <a:endParaRPr lang="en-US" noProof="0" smtClean="0"/>
          </a:p>
        </p:txBody>
      </p:sp>
      <p:sp>
        <p:nvSpPr>
          <p:cNvPr id="4" name="Rectangle 44"/>
          <p:cNvSpPr>
            <a:spLocks noGrp="1" noChangeArrowheads="1"/>
          </p:cNvSpPr>
          <p:nvPr>
            <p:ph type="sldNum" sz="quarter" idx="10"/>
          </p:nvPr>
        </p:nvSpPr>
        <p:spPr>
          <a:ln/>
        </p:spPr>
        <p:txBody>
          <a:bodyPr/>
          <a:lstStyle>
            <a:lvl1pPr>
              <a:defRPr/>
            </a:lvl1pPr>
          </a:lstStyle>
          <a:p>
            <a:pPr>
              <a:defRPr/>
            </a:pPr>
            <a:endParaRPr lang="en-US"/>
          </a:p>
          <a:p>
            <a:pPr>
              <a:defRPr/>
            </a:pPr>
            <a:fld id="{7706F834-159A-4AE9-914A-1B0F0E8AD230}" type="slidenum">
              <a:rPr lang="en-US"/>
              <a:pPr>
                <a:defRPr/>
              </a:pPr>
              <a:t>‹#›</a:t>
            </a:fld>
            <a:endParaRPr lang="en-US"/>
          </a:p>
        </p:txBody>
      </p:sp>
      <p:sp>
        <p:nvSpPr>
          <p:cNvPr id="5" name="Rectangle 45"/>
          <p:cNvSpPr>
            <a:spLocks noGrp="1" noChangeArrowheads="1"/>
          </p:cNvSpPr>
          <p:nvPr>
            <p:ph type="dt" sz="half" idx="11"/>
          </p:nvPr>
        </p:nvSpPr>
        <p:spPr>
          <a:ln/>
        </p:spPr>
        <p:txBody>
          <a:bodyPr/>
          <a:lstStyle>
            <a:lvl1pPr>
              <a:defRPr/>
            </a:lvl1pPr>
          </a:lstStyle>
          <a:p>
            <a:pPr>
              <a:defRPr/>
            </a:pPr>
            <a:endParaRPr lang="en-US"/>
          </a:p>
          <a:p>
            <a:pPr>
              <a:defRPr/>
            </a:pPr>
            <a:fld id="{50E6973E-609D-4352-9813-DC0294ABD1EE}" type="datetime3">
              <a:rPr lang="en-US"/>
              <a:pPr>
                <a:defRPr/>
              </a:pPr>
              <a:t>13 January 2017</a:t>
            </a:fld>
            <a:endParaRPr lang="en-US"/>
          </a:p>
        </p:txBody>
      </p:sp>
    </p:spTree>
    <p:extLst>
      <p:ext uri="{BB962C8B-B14F-4D97-AF65-F5344CB8AC3E}">
        <p14:creationId xmlns:p14="http://schemas.microsoft.com/office/powerpoint/2010/main" val="386426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4"/>
          <p:cNvSpPr>
            <a:spLocks noGrp="1" noChangeArrowheads="1"/>
          </p:cNvSpPr>
          <p:nvPr>
            <p:ph type="sldNum" sz="quarter" idx="10"/>
          </p:nvPr>
        </p:nvSpPr>
        <p:spPr>
          <a:ln/>
        </p:spPr>
        <p:txBody>
          <a:bodyPr/>
          <a:lstStyle>
            <a:lvl1pPr>
              <a:defRPr/>
            </a:lvl1pPr>
          </a:lstStyle>
          <a:p>
            <a:pPr>
              <a:defRPr/>
            </a:pPr>
            <a:endParaRPr lang="en-US"/>
          </a:p>
          <a:p>
            <a:pPr>
              <a:defRPr/>
            </a:pPr>
            <a:fld id="{C4D65584-0C7D-48B8-BEDE-21A2E8802255}" type="slidenum">
              <a:rPr lang="en-US"/>
              <a:pPr>
                <a:defRPr/>
              </a:pPr>
              <a:t>‹#›</a:t>
            </a:fld>
            <a:endParaRPr lang="en-US"/>
          </a:p>
        </p:txBody>
      </p:sp>
      <p:sp>
        <p:nvSpPr>
          <p:cNvPr id="5" name="Rectangle 45"/>
          <p:cNvSpPr>
            <a:spLocks noGrp="1" noChangeArrowheads="1"/>
          </p:cNvSpPr>
          <p:nvPr>
            <p:ph type="dt" sz="half" idx="11"/>
          </p:nvPr>
        </p:nvSpPr>
        <p:spPr>
          <a:ln/>
        </p:spPr>
        <p:txBody>
          <a:bodyPr/>
          <a:lstStyle>
            <a:lvl1pPr>
              <a:defRPr/>
            </a:lvl1pPr>
          </a:lstStyle>
          <a:p>
            <a:pPr>
              <a:defRPr/>
            </a:pPr>
            <a:endParaRPr lang="en-US"/>
          </a:p>
          <a:p>
            <a:pPr>
              <a:defRPr/>
            </a:pPr>
            <a:fld id="{CE428E89-579F-43C8-B441-BB390AD4A5E9}" type="datetime3">
              <a:rPr lang="en-US"/>
              <a:pPr>
                <a:defRPr/>
              </a:pPr>
              <a:t>13 January 2017</a:t>
            </a:fld>
            <a:endParaRPr lang="en-US"/>
          </a:p>
        </p:txBody>
      </p:sp>
    </p:spTree>
    <p:extLst>
      <p:ext uri="{BB962C8B-B14F-4D97-AF65-F5344CB8AC3E}">
        <p14:creationId xmlns:p14="http://schemas.microsoft.com/office/powerpoint/2010/main" val="33636667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4"/>
          <p:cNvSpPr>
            <a:spLocks noGrp="1" noChangeArrowheads="1"/>
          </p:cNvSpPr>
          <p:nvPr>
            <p:ph type="sldNum" sz="quarter" idx="10"/>
          </p:nvPr>
        </p:nvSpPr>
        <p:spPr>
          <a:ln/>
        </p:spPr>
        <p:txBody>
          <a:bodyPr/>
          <a:lstStyle>
            <a:lvl1pPr>
              <a:defRPr/>
            </a:lvl1pPr>
          </a:lstStyle>
          <a:p>
            <a:pPr>
              <a:defRPr/>
            </a:pPr>
            <a:endParaRPr lang="en-US"/>
          </a:p>
          <a:p>
            <a:pPr>
              <a:defRPr/>
            </a:pPr>
            <a:fld id="{3831508C-0412-436C-8BFB-038593FE6664}" type="slidenum">
              <a:rPr lang="en-US"/>
              <a:pPr>
                <a:defRPr/>
              </a:pPr>
              <a:t>‹#›</a:t>
            </a:fld>
            <a:endParaRPr lang="en-US"/>
          </a:p>
        </p:txBody>
      </p:sp>
      <p:sp>
        <p:nvSpPr>
          <p:cNvPr id="5" name="Rectangle 45"/>
          <p:cNvSpPr>
            <a:spLocks noGrp="1" noChangeArrowheads="1"/>
          </p:cNvSpPr>
          <p:nvPr>
            <p:ph type="dt" sz="half" idx="11"/>
          </p:nvPr>
        </p:nvSpPr>
        <p:spPr>
          <a:ln/>
        </p:spPr>
        <p:txBody>
          <a:bodyPr/>
          <a:lstStyle>
            <a:lvl1pPr>
              <a:defRPr/>
            </a:lvl1pPr>
          </a:lstStyle>
          <a:p>
            <a:pPr>
              <a:defRPr/>
            </a:pPr>
            <a:endParaRPr lang="en-US"/>
          </a:p>
          <a:p>
            <a:pPr>
              <a:defRPr/>
            </a:pPr>
            <a:fld id="{DF90D3FB-3257-4FD9-8154-9111B082BA15}" type="datetime3">
              <a:rPr lang="en-US"/>
              <a:pPr>
                <a:defRPr/>
              </a:pPr>
              <a:t>13 January 2017</a:t>
            </a:fld>
            <a:endParaRPr lang="en-US"/>
          </a:p>
        </p:txBody>
      </p:sp>
    </p:spTree>
    <p:extLst>
      <p:ext uri="{BB962C8B-B14F-4D97-AF65-F5344CB8AC3E}">
        <p14:creationId xmlns:p14="http://schemas.microsoft.com/office/powerpoint/2010/main" val="2190000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100" y="1536700"/>
            <a:ext cx="3989388"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1888" y="1536700"/>
            <a:ext cx="3989387"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4"/>
          <p:cNvSpPr>
            <a:spLocks noGrp="1" noChangeArrowheads="1"/>
          </p:cNvSpPr>
          <p:nvPr>
            <p:ph type="sldNum" sz="quarter" idx="10"/>
          </p:nvPr>
        </p:nvSpPr>
        <p:spPr>
          <a:ln/>
        </p:spPr>
        <p:txBody>
          <a:bodyPr/>
          <a:lstStyle>
            <a:lvl1pPr>
              <a:defRPr/>
            </a:lvl1pPr>
          </a:lstStyle>
          <a:p>
            <a:pPr>
              <a:defRPr/>
            </a:pPr>
            <a:endParaRPr lang="en-US"/>
          </a:p>
          <a:p>
            <a:pPr>
              <a:defRPr/>
            </a:pPr>
            <a:fld id="{0D8A509F-8526-420E-866A-D77FF145C2EF}" type="slidenum">
              <a:rPr lang="en-US"/>
              <a:pPr>
                <a:defRPr/>
              </a:pPr>
              <a:t>‹#›</a:t>
            </a:fld>
            <a:endParaRPr lang="en-US"/>
          </a:p>
        </p:txBody>
      </p:sp>
      <p:sp>
        <p:nvSpPr>
          <p:cNvPr id="6" name="Rectangle 45"/>
          <p:cNvSpPr>
            <a:spLocks noGrp="1" noChangeArrowheads="1"/>
          </p:cNvSpPr>
          <p:nvPr>
            <p:ph type="dt" sz="half" idx="11"/>
          </p:nvPr>
        </p:nvSpPr>
        <p:spPr>
          <a:ln/>
        </p:spPr>
        <p:txBody>
          <a:bodyPr/>
          <a:lstStyle>
            <a:lvl1pPr>
              <a:defRPr/>
            </a:lvl1pPr>
          </a:lstStyle>
          <a:p>
            <a:pPr>
              <a:defRPr/>
            </a:pPr>
            <a:endParaRPr lang="en-US"/>
          </a:p>
          <a:p>
            <a:pPr>
              <a:defRPr/>
            </a:pPr>
            <a:fld id="{430731EF-8206-4D19-8D39-B25064A6708F}" type="datetime3">
              <a:rPr lang="en-US"/>
              <a:pPr>
                <a:defRPr/>
              </a:pPr>
              <a:t>13 January 2017</a:t>
            </a:fld>
            <a:endParaRPr lang="en-US"/>
          </a:p>
        </p:txBody>
      </p:sp>
    </p:spTree>
    <p:extLst>
      <p:ext uri="{BB962C8B-B14F-4D97-AF65-F5344CB8AC3E}">
        <p14:creationId xmlns:p14="http://schemas.microsoft.com/office/powerpoint/2010/main" val="189383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4"/>
          <p:cNvSpPr>
            <a:spLocks noGrp="1" noChangeArrowheads="1"/>
          </p:cNvSpPr>
          <p:nvPr>
            <p:ph type="sldNum" sz="quarter" idx="10"/>
          </p:nvPr>
        </p:nvSpPr>
        <p:spPr>
          <a:ln/>
        </p:spPr>
        <p:txBody>
          <a:bodyPr/>
          <a:lstStyle>
            <a:lvl1pPr>
              <a:defRPr/>
            </a:lvl1pPr>
          </a:lstStyle>
          <a:p>
            <a:pPr>
              <a:defRPr/>
            </a:pPr>
            <a:endParaRPr lang="en-US"/>
          </a:p>
          <a:p>
            <a:pPr>
              <a:defRPr/>
            </a:pPr>
            <a:fld id="{B13889DE-89C0-4168-9C6C-257E843B16F6}" type="slidenum">
              <a:rPr lang="en-US"/>
              <a:pPr>
                <a:defRPr/>
              </a:pPr>
              <a:t>‹#›</a:t>
            </a:fld>
            <a:endParaRPr lang="en-US"/>
          </a:p>
        </p:txBody>
      </p:sp>
      <p:sp>
        <p:nvSpPr>
          <p:cNvPr id="8" name="Rectangle 45"/>
          <p:cNvSpPr>
            <a:spLocks noGrp="1" noChangeArrowheads="1"/>
          </p:cNvSpPr>
          <p:nvPr>
            <p:ph type="dt" sz="half" idx="11"/>
          </p:nvPr>
        </p:nvSpPr>
        <p:spPr>
          <a:ln/>
        </p:spPr>
        <p:txBody>
          <a:bodyPr/>
          <a:lstStyle>
            <a:lvl1pPr>
              <a:defRPr/>
            </a:lvl1pPr>
          </a:lstStyle>
          <a:p>
            <a:pPr>
              <a:defRPr/>
            </a:pPr>
            <a:endParaRPr lang="en-US"/>
          </a:p>
          <a:p>
            <a:pPr>
              <a:defRPr/>
            </a:pPr>
            <a:fld id="{EB85745C-8606-4303-879B-5A18E2F8952B}" type="datetime3">
              <a:rPr lang="en-US"/>
              <a:pPr>
                <a:defRPr/>
              </a:pPr>
              <a:t>13 January 2017</a:t>
            </a:fld>
            <a:endParaRPr lang="en-US"/>
          </a:p>
        </p:txBody>
      </p:sp>
    </p:spTree>
    <p:extLst>
      <p:ext uri="{BB962C8B-B14F-4D97-AF65-F5344CB8AC3E}">
        <p14:creationId xmlns:p14="http://schemas.microsoft.com/office/powerpoint/2010/main" val="266917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4"/>
          <p:cNvSpPr>
            <a:spLocks noGrp="1" noChangeArrowheads="1"/>
          </p:cNvSpPr>
          <p:nvPr>
            <p:ph type="sldNum" sz="quarter" idx="10"/>
          </p:nvPr>
        </p:nvSpPr>
        <p:spPr>
          <a:ln/>
        </p:spPr>
        <p:txBody>
          <a:bodyPr/>
          <a:lstStyle>
            <a:lvl1pPr>
              <a:defRPr/>
            </a:lvl1pPr>
          </a:lstStyle>
          <a:p>
            <a:pPr>
              <a:defRPr/>
            </a:pPr>
            <a:endParaRPr lang="en-US"/>
          </a:p>
          <a:p>
            <a:pPr>
              <a:defRPr/>
            </a:pPr>
            <a:fld id="{E828A729-6264-454A-894C-FD3ACBF8A917}" type="slidenum">
              <a:rPr lang="en-US"/>
              <a:pPr>
                <a:defRPr/>
              </a:pPr>
              <a:t>‹#›</a:t>
            </a:fld>
            <a:endParaRPr lang="en-US"/>
          </a:p>
        </p:txBody>
      </p:sp>
      <p:sp>
        <p:nvSpPr>
          <p:cNvPr id="4" name="Rectangle 45"/>
          <p:cNvSpPr>
            <a:spLocks noGrp="1" noChangeArrowheads="1"/>
          </p:cNvSpPr>
          <p:nvPr>
            <p:ph type="dt" sz="half" idx="11"/>
          </p:nvPr>
        </p:nvSpPr>
        <p:spPr>
          <a:ln/>
        </p:spPr>
        <p:txBody>
          <a:bodyPr/>
          <a:lstStyle>
            <a:lvl1pPr>
              <a:defRPr/>
            </a:lvl1pPr>
          </a:lstStyle>
          <a:p>
            <a:pPr>
              <a:defRPr/>
            </a:pPr>
            <a:endParaRPr lang="en-US"/>
          </a:p>
          <a:p>
            <a:pPr>
              <a:defRPr/>
            </a:pPr>
            <a:fld id="{EC104480-063D-49C3-B37B-6FDC4DA8C788}" type="datetime3">
              <a:rPr lang="en-US"/>
              <a:pPr>
                <a:defRPr/>
              </a:pPr>
              <a:t>13 January 2017</a:t>
            </a:fld>
            <a:endParaRPr lang="en-US"/>
          </a:p>
        </p:txBody>
      </p:sp>
    </p:spTree>
    <p:extLst>
      <p:ext uri="{BB962C8B-B14F-4D97-AF65-F5344CB8AC3E}">
        <p14:creationId xmlns:p14="http://schemas.microsoft.com/office/powerpoint/2010/main" val="324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4"/>
          <p:cNvSpPr>
            <a:spLocks noGrp="1" noChangeArrowheads="1"/>
          </p:cNvSpPr>
          <p:nvPr>
            <p:ph type="sldNum" sz="quarter" idx="10"/>
          </p:nvPr>
        </p:nvSpPr>
        <p:spPr>
          <a:ln/>
        </p:spPr>
        <p:txBody>
          <a:bodyPr/>
          <a:lstStyle>
            <a:lvl1pPr>
              <a:defRPr/>
            </a:lvl1pPr>
          </a:lstStyle>
          <a:p>
            <a:pPr>
              <a:defRPr/>
            </a:pPr>
            <a:endParaRPr lang="en-US"/>
          </a:p>
          <a:p>
            <a:pPr>
              <a:defRPr/>
            </a:pPr>
            <a:fld id="{8DDDF030-EE8C-48C8-B35A-7A5AA2E1DDD2}" type="slidenum">
              <a:rPr lang="en-US"/>
              <a:pPr>
                <a:defRPr/>
              </a:pPr>
              <a:t>‹#›</a:t>
            </a:fld>
            <a:endParaRPr lang="en-US"/>
          </a:p>
        </p:txBody>
      </p:sp>
      <p:sp>
        <p:nvSpPr>
          <p:cNvPr id="3" name="Rectangle 45"/>
          <p:cNvSpPr>
            <a:spLocks noGrp="1" noChangeArrowheads="1"/>
          </p:cNvSpPr>
          <p:nvPr>
            <p:ph type="dt" sz="half" idx="11"/>
          </p:nvPr>
        </p:nvSpPr>
        <p:spPr>
          <a:ln/>
        </p:spPr>
        <p:txBody>
          <a:bodyPr/>
          <a:lstStyle>
            <a:lvl1pPr>
              <a:defRPr/>
            </a:lvl1pPr>
          </a:lstStyle>
          <a:p>
            <a:pPr>
              <a:defRPr/>
            </a:pPr>
            <a:endParaRPr lang="en-US"/>
          </a:p>
          <a:p>
            <a:pPr>
              <a:defRPr/>
            </a:pPr>
            <a:fld id="{5B70A108-3252-41E5-B998-DFD4EB0E8CFA}" type="datetime3">
              <a:rPr lang="en-US"/>
              <a:pPr>
                <a:defRPr/>
              </a:pPr>
              <a:t>13 January 2017</a:t>
            </a:fld>
            <a:endParaRPr lang="en-US"/>
          </a:p>
        </p:txBody>
      </p:sp>
    </p:spTree>
    <p:extLst>
      <p:ext uri="{BB962C8B-B14F-4D97-AF65-F5344CB8AC3E}">
        <p14:creationId xmlns:p14="http://schemas.microsoft.com/office/powerpoint/2010/main" val="65049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4"/>
          <p:cNvSpPr>
            <a:spLocks noGrp="1" noChangeArrowheads="1"/>
          </p:cNvSpPr>
          <p:nvPr>
            <p:ph type="sldNum" sz="quarter" idx="10"/>
          </p:nvPr>
        </p:nvSpPr>
        <p:spPr>
          <a:ln/>
        </p:spPr>
        <p:txBody>
          <a:bodyPr/>
          <a:lstStyle>
            <a:lvl1pPr>
              <a:defRPr/>
            </a:lvl1pPr>
          </a:lstStyle>
          <a:p>
            <a:pPr>
              <a:defRPr/>
            </a:pPr>
            <a:endParaRPr lang="en-US"/>
          </a:p>
          <a:p>
            <a:pPr>
              <a:defRPr/>
            </a:pPr>
            <a:fld id="{6DB18A8A-4F34-4DBD-AC6E-5B59F960E9A0}" type="slidenum">
              <a:rPr lang="en-US"/>
              <a:pPr>
                <a:defRPr/>
              </a:pPr>
              <a:t>‹#›</a:t>
            </a:fld>
            <a:endParaRPr lang="en-US"/>
          </a:p>
        </p:txBody>
      </p:sp>
      <p:sp>
        <p:nvSpPr>
          <p:cNvPr id="6" name="Rectangle 45"/>
          <p:cNvSpPr>
            <a:spLocks noGrp="1" noChangeArrowheads="1"/>
          </p:cNvSpPr>
          <p:nvPr>
            <p:ph type="dt" sz="half" idx="11"/>
          </p:nvPr>
        </p:nvSpPr>
        <p:spPr>
          <a:ln/>
        </p:spPr>
        <p:txBody>
          <a:bodyPr/>
          <a:lstStyle>
            <a:lvl1pPr>
              <a:defRPr/>
            </a:lvl1pPr>
          </a:lstStyle>
          <a:p>
            <a:pPr>
              <a:defRPr/>
            </a:pPr>
            <a:endParaRPr lang="en-US"/>
          </a:p>
          <a:p>
            <a:pPr>
              <a:defRPr/>
            </a:pPr>
            <a:fld id="{DE123FBF-B932-47DA-A850-F8DD01574AF6}" type="datetime3">
              <a:rPr lang="en-US"/>
              <a:pPr>
                <a:defRPr/>
              </a:pPr>
              <a:t>13 January 2017</a:t>
            </a:fld>
            <a:endParaRPr lang="en-US"/>
          </a:p>
        </p:txBody>
      </p:sp>
    </p:spTree>
    <p:extLst>
      <p:ext uri="{BB962C8B-B14F-4D97-AF65-F5344CB8AC3E}">
        <p14:creationId xmlns:p14="http://schemas.microsoft.com/office/powerpoint/2010/main" val="10551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4"/>
          <p:cNvSpPr>
            <a:spLocks noGrp="1" noChangeArrowheads="1"/>
          </p:cNvSpPr>
          <p:nvPr>
            <p:ph type="sldNum" sz="quarter" idx="10"/>
          </p:nvPr>
        </p:nvSpPr>
        <p:spPr>
          <a:ln/>
        </p:spPr>
        <p:txBody>
          <a:bodyPr/>
          <a:lstStyle>
            <a:lvl1pPr>
              <a:defRPr/>
            </a:lvl1pPr>
          </a:lstStyle>
          <a:p>
            <a:pPr>
              <a:defRPr/>
            </a:pPr>
            <a:endParaRPr lang="en-US"/>
          </a:p>
          <a:p>
            <a:pPr>
              <a:defRPr/>
            </a:pPr>
            <a:fld id="{6F91313A-6512-497A-8C26-DF1D11D9F90A}" type="slidenum">
              <a:rPr lang="en-US"/>
              <a:pPr>
                <a:defRPr/>
              </a:pPr>
              <a:t>‹#›</a:t>
            </a:fld>
            <a:endParaRPr lang="en-US"/>
          </a:p>
        </p:txBody>
      </p:sp>
      <p:sp>
        <p:nvSpPr>
          <p:cNvPr id="6" name="Rectangle 45"/>
          <p:cNvSpPr>
            <a:spLocks noGrp="1" noChangeArrowheads="1"/>
          </p:cNvSpPr>
          <p:nvPr>
            <p:ph type="dt" sz="half" idx="11"/>
          </p:nvPr>
        </p:nvSpPr>
        <p:spPr>
          <a:ln/>
        </p:spPr>
        <p:txBody>
          <a:bodyPr/>
          <a:lstStyle>
            <a:lvl1pPr>
              <a:defRPr/>
            </a:lvl1pPr>
          </a:lstStyle>
          <a:p>
            <a:pPr>
              <a:defRPr/>
            </a:pPr>
            <a:endParaRPr lang="en-US"/>
          </a:p>
          <a:p>
            <a:pPr>
              <a:defRPr/>
            </a:pPr>
            <a:fld id="{C31CE8DA-7AA2-4A75-8CED-F07C8E806852}" type="datetime3">
              <a:rPr lang="en-US"/>
              <a:pPr>
                <a:defRPr/>
              </a:pPr>
              <a:t>13 January 2017</a:t>
            </a:fld>
            <a:endParaRPr lang="en-US"/>
          </a:p>
        </p:txBody>
      </p:sp>
    </p:spTree>
    <p:extLst>
      <p:ext uri="{BB962C8B-B14F-4D97-AF65-F5344CB8AC3E}">
        <p14:creationId xmlns:p14="http://schemas.microsoft.com/office/powerpoint/2010/main" val="208968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00100" y="1536700"/>
            <a:ext cx="81311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7" name="Rectangle 2"/>
          <p:cNvSpPr>
            <a:spLocks noGrp="1" noChangeArrowheads="1"/>
          </p:cNvSpPr>
          <p:nvPr>
            <p:ph type="title"/>
          </p:nvPr>
        </p:nvSpPr>
        <p:spPr bwMode="auto">
          <a:xfrm>
            <a:off x="1911350" y="76200"/>
            <a:ext cx="6781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Line 15"/>
          <p:cNvSpPr>
            <a:spLocks noChangeShapeType="1"/>
          </p:cNvSpPr>
          <p:nvPr/>
        </p:nvSpPr>
        <p:spPr bwMode="auto">
          <a:xfrm>
            <a:off x="381000" y="6451600"/>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9" name="Line 17"/>
          <p:cNvSpPr>
            <a:spLocks noChangeShapeType="1"/>
          </p:cNvSpPr>
          <p:nvPr/>
        </p:nvSpPr>
        <p:spPr bwMode="auto">
          <a:xfrm>
            <a:off x="422275" y="1414463"/>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1" name="Text Box 43"/>
          <p:cNvSpPr txBox="1">
            <a:spLocks noChangeArrowheads="1"/>
          </p:cNvSpPr>
          <p:nvPr userDrawn="1"/>
        </p:nvSpPr>
        <p:spPr bwMode="auto">
          <a:xfrm>
            <a:off x="1295400" y="6491288"/>
            <a:ext cx="6553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itchFamily="34" charset="0"/>
              </a:defRPr>
            </a:lvl1pPr>
            <a:lvl2pPr marL="742950" indent="-285750">
              <a:defRPr sz="1400">
                <a:solidFill>
                  <a:schemeClr val="tx1"/>
                </a:solidFill>
                <a:latin typeface="Arial" pitchFamily="34" charset="0"/>
              </a:defRPr>
            </a:lvl2pPr>
            <a:lvl3pPr marL="1143000" indent="-228600">
              <a:defRPr sz="1400">
                <a:solidFill>
                  <a:schemeClr val="tx1"/>
                </a:solidFill>
                <a:latin typeface="Arial" pitchFamily="34" charset="0"/>
              </a:defRPr>
            </a:lvl3pPr>
            <a:lvl4pPr marL="1600200" indent="-228600">
              <a:defRPr sz="1400">
                <a:solidFill>
                  <a:schemeClr val="tx1"/>
                </a:solidFill>
                <a:latin typeface="Arial" pitchFamily="34" charset="0"/>
              </a:defRPr>
            </a:lvl4pPr>
            <a:lvl5pPr marL="2057400" indent="-228600">
              <a:defRPr sz="1400">
                <a:solidFill>
                  <a:schemeClr val="tx1"/>
                </a:solidFill>
                <a:latin typeface="Arial" pitchFamily="34" charset="0"/>
              </a:defRPr>
            </a:lvl5pPr>
            <a:lvl6pPr marL="2514600" indent="-228600" algn="ctr" eaLnBrk="0" fontAlgn="base" hangingPunct="0">
              <a:spcBef>
                <a:spcPct val="0"/>
              </a:spcBef>
              <a:spcAft>
                <a:spcPct val="0"/>
              </a:spcAft>
              <a:defRPr sz="1400">
                <a:solidFill>
                  <a:schemeClr val="tx1"/>
                </a:solidFill>
                <a:latin typeface="Arial" pitchFamily="34" charset="0"/>
              </a:defRPr>
            </a:lvl6pPr>
            <a:lvl7pPr marL="2971800" indent="-228600" algn="ctr" eaLnBrk="0" fontAlgn="base" hangingPunct="0">
              <a:spcBef>
                <a:spcPct val="0"/>
              </a:spcBef>
              <a:spcAft>
                <a:spcPct val="0"/>
              </a:spcAft>
              <a:defRPr sz="1400">
                <a:solidFill>
                  <a:schemeClr val="tx1"/>
                </a:solidFill>
                <a:latin typeface="Arial" pitchFamily="34" charset="0"/>
              </a:defRPr>
            </a:lvl7pPr>
            <a:lvl8pPr marL="3429000" indent="-228600" algn="ctr" eaLnBrk="0" fontAlgn="base" hangingPunct="0">
              <a:spcBef>
                <a:spcPct val="0"/>
              </a:spcBef>
              <a:spcAft>
                <a:spcPct val="0"/>
              </a:spcAft>
              <a:defRPr sz="1400">
                <a:solidFill>
                  <a:schemeClr val="tx1"/>
                </a:solidFill>
                <a:latin typeface="Arial" pitchFamily="34" charset="0"/>
              </a:defRPr>
            </a:lvl8pPr>
            <a:lvl9pPr marL="3886200" indent="-228600" algn="ctr" eaLnBrk="0" fontAlgn="base" hangingPunct="0">
              <a:spcBef>
                <a:spcPct val="0"/>
              </a:spcBef>
              <a:spcAft>
                <a:spcPct val="0"/>
              </a:spcAft>
              <a:defRPr sz="1400">
                <a:solidFill>
                  <a:schemeClr val="tx1"/>
                </a:solidFill>
                <a:latin typeface="Arial" pitchFamily="34" charset="0"/>
              </a:defRPr>
            </a:lvl9pPr>
          </a:lstStyle>
          <a:p>
            <a:pPr>
              <a:spcBef>
                <a:spcPct val="50000"/>
              </a:spcBef>
              <a:defRPr/>
            </a:pPr>
            <a:r>
              <a:rPr lang="en-US" sz="1600" b="1" i="1" smtClean="0">
                <a:latin typeface="Century Schoolbook" pitchFamily="18" charset="0"/>
              </a:rPr>
              <a:t>I n t e g r i t y  -  S e r v i c e  -  E x c e l l e n c e</a:t>
            </a:r>
          </a:p>
        </p:txBody>
      </p:sp>
      <p:sp>
        <p:nvSpPr>
          <p:cNvPr id="1068" name="Rectangle 44"/>
          <p:cNvSpPr>
            <a:spLocks noGrp="1" noChangeArrowheads="1"/>
          </p:cNvSpPr>
          <p:nvPr>
            <p:ph type="sldNum" sz="quarter" idx="4"/>
          </p:nvPr>
        </p:nvSpPr>
        <p:spPr bwMode="auto">
          <a:xfrm>
            <a:off x="6910388" y="625316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New Roman" pitchFamily="18" charset="0"/>
              </a:defRPr>
            </a:lvl1pPr>
          </a:lstStyle>
          <a:p>
            <a:pPr>
              <a:defRPr/>
            </a:pPr>
            <a:endParaRPr lang="en-US"/>
          </a:p>
          <a:p>
            <a:pPr>
              <a:defRPr/>
            </a:pPr>
            <a:fld id="{B5499B3F-0BE5-46DB-A63A-0AC90058E888}" type="slidenum">
              <a:rPr lang="en-US"/>
              <a:pPr>
                <a:defRPr/>
              </a:pPr>
              <a:t>‹#›</a:t>
            </a:fld>
            <a:endParaRPr lang="en-US"/>
          </a:p>
        </p:txBody>
      </p:sp>
      <p:sp>
        <p:nvSpPr>
          <p:cNvPr id="1069" name="Rectangle 45"/>
          <p:cNvSpPr>
            <a:spLocks noGrp="1" noChangeArrowheads="1"/>
          </p:cNvSpPr>
          <p:nvPr>
            <p:ph type="dt" sz="half" idx="2"/>
          </p:nvPr>
        </p:nvSpPr>
        <p:spPr bwMode="auto">
          <a:xfrm>
            <a:off x="95250" y="62674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a:latin typeface="Times New Roman" pitchFamily="18" charset="0"/>
              </a:defRPr>
            </a:lvl1pPr>
          </a:lstStyle>
          <a:p>
            <a:pPr>
              <a:defRPr/>
            </a:pPr>
            <a:endParaRPr lang="en-US"/>
          </a:p>
          <a:p>
            <a:pPr>
              <a:defRPr/>
            </a:pPr>
            <a:fld id="{4A3EF21E-B3F7-42B7-9F68-64BA459DC7A7}" type="datetime3">
              <a:rPr lang="en-US"/>
              <a:pPr>
                <a:defRPr/>
              </a:pPr>
              <a:t>13 January 2017</a:t>
            </a:fld>
            <a:endParaRPr lang="en-US"/>
          </a:p>
        </p:txBody>
      </p:sp>
      <p:pic>
        <p:nvPicPr>
          <p:cNvPr id="10" name="Picture 2" descr="C:\Users\Ashley.Murphy\Desktop\USAFA%20Logo%20v%203%20line%20CMYK.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62599" y="76200"/>
            <a:ext cx="1065031" cy="121388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307"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Lst>
  <p:timing>
    <p:tnLst>
      <p:par>
        <p:cTn id="1" dur="indefinite" restart="never" nodeType="tmRoot"/>
      </p:par>
    </p:tnLst>
  </p:timing>
  <p:hf hdr="0" ftr="0"/>
  <p:txStyles>
    <p:titleStyle>
      <a:lvl1pPr algn="r" rtl="0" eaLnBrk="0" fontAlgn="base" hangingPunct="0">
        <a:spcBef>
          <a:spcPct val="0"/>
        </a:spcBef>
        <a:spcAft>
          <a:spcPct val="0"/>
        </a:spcAft>
        <a:defRPr sz="3600" b="1">
          <a:solidFill>
            <a:srgbClr val="0C2D83"/>
          </a:solidFill>
          <a:latin typeface="+mj-lt"/>
          <a:ea typeface="+mj-ea"/>
          <a:cs typeface="+mj-cs"/>
        </a:defRPr>
      </a:lvl1pPr>
      <a:lvl2pPr algn="r" rtl="0" eaLnBrk="0" fontAlgn="base" hangingPunct="0">
        <a:spcBef>
          <a:spcPct val="0"/>
        </a:spcBef>
        <a:spcAft>
          <a:spcPct val="0"/>
        </a:spcAft>
        <a:defRPr sz="3600" b="1">
          <a:solidFill>
            <a:srgbClr val="0C2D83"/>
          </a:solidFill>
          <a:latin typeface="Arial" pitchFamily="34" charset="0"/>
        </a:defRPr>
      </a:lvl2pPr>
      <a:lvl3pPr algn="r" rtl="0" eaLnBrk="0" fontAlgn="base" hangingPunct="0">
        <a:spcBef>
          <a:spcPct val="0"/>
        </a:spcBef>
        <a:spcAft>
          <a:spcPct val="0"/>
        </a:spcAft>
        <a:defRPr sz="3600" b="1">
          <a:solidFill>
            <a:srgbClr val="0C2D83"/>
          </a:solidFill>
          <a:latin typeface="Arial" pitchFamily="34" charset="0"/>
        </a:defRPr>
      </a:lvl3pPr>
      <a:lvl4pPr algn="r" rtl="0" eaLnBrk="0" fontAlgn="base" hangingPunct="0">
        <a:spcBef>
          <a:spcPct val="0"/>
        </a:spcBef>
        <a:spcAft>
          <a:spcPct val="0"/>
        </a:spcAft>
        <a:defRPr sz="3600" b="1">
          <a:solidFill>
            <a:srgbClr val="0C2D83"/>
          </a:solidFill>
          <a:latin typeface="Arial" pitchFamily="34" charset="0"/>
        </a:defRPr>
      </a:lvl4pPr>
      <a:lvl5pPr algn="r" rtl="0" eaLnBrk="0" fontAlgn="base" hangingPunct="0">
        <a:spcBef>
          <a:spcPct val="0"/>
        </a:spcBef>
        <a:spcAft>
          <a:spcPct val="0"/>
        </a:spcAft>
        <a:defRPr sz="3600" b="1">
          <a:solidFill>
            <a:srgbClr val="0C2D83"/>
          </a:solidFill>
          <a:latin typeface="Arial" pitchFamily="34" charset="0"/>
        </a:defRPr>
      </a:lvl5pPr>
      <a:lvl6pPr marL="457200" algn="r" rtl="0" eaLnBrk="0" fontAlgn="base" hangingPunct="0">
        <a:spcBef>
          <a:spcPct val="0"/>
        </a:spcBef>
        <a:spcAft>
          <a:spcPct val="0"/>
        </a:spcAft>
        <a:defRPr sz="3600" b="1">
          <a:solidFill>
            <a:srgbClr val="0C2D83"/>
          </a:solidFill>
          <a:latin typeface="Arial" pitchFamily="34" charset="0"/>
        </a:defRPr>
      </a:lvl6pPr>
      <a:lvl7pPr marL="914400" algn="r" rtl="0" eaLnBrk="0" fontAlgn="base" hangingPunct="0">
        <a:spcBef>
          <a:spcPct val="0"/>
        </a:spcBef>
        <a:spcAft>
          <a:spcPct val="0"/>
        </a:spcAft>
        <a:defRPr sz="3600" b="1">
          <a:solidFill>
            <a:srgbClr val="0C2D83"/>
          </a:solidFill>
          <a:latin typeface="Arial" pitchFamily="34" charset="0"/>
        </a:defRPr>
      </a:lvl7pPr>
      <a:lvl8pPr marL="1371600" algn="r" rtl="0" eaLnBrk="0" fontAlgn="base" hangingPunct="0">
        <a:spcBef>
          <a:spcPct val="0"/>
        </a:spcBef>
        <a:spcAft>
          <a:spcPct val="0"/>
        </a:spcAft>
        <a:defRPr sz="3600" b="1">
          <a:solidFill>
            <a:srgbClr val="0C2D83"/>
          </a:solidFill>
          <a:latin typeface="Arial" pitchFamily="34" charset="0"/>
        </a:defRPr>
      </a:lvl8pPr>
      <a:lvl9pPr marL="1828800" algn="r" rtl="0" eaLnBrk="0" fontAlgn="base" hangingPunct="0">
        <a:spcBef>
          <a:spcPct val="0"/>
        </a:spcBef>
        <a:spcAft>
          <a:spcPct val="0"/>
        </a:spcAft>
        <a:defRPr sz="3600" b="1">
          <a:solidFill>
            <a:srgbClr val="0C2D83"/>
          </a:solidFill>
          <a:latin typeface="Arial" pitchFamily="34" charset="0"/>
        </a:defRPr>
      </a:lvl9pPr>
    </p:titleStyle>
    <p:bodyStyle>
      <a:lvl1pPr marL="285750" indent="-285750"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0C2D83"/>
        </a:buClr>
        <a:buSzPct val="80000"/>
        <a:buFont typeface="Wingdings" pitchFamily="2" charset="2"/>
        <a:buChar char="n"/>
        <a:defRPr sz="2200" b="1">
          <a:solidFill>
            <a:schemeClr val="tx1"/>
          </a:solidFill>
          <a:latin typeface="+mn-lt"/>
        </a:defRPr>
      </a:lvl2pPr>
      <a:lvl3pPr marL="1027113" indent="-223838" algn="l" rtl="0" eaLnBrk="0" fontAlgn="base" hangingPunct="0">
        <a:spcBef>
          <a:spcPct val="20000"/>
        </a:spcBef>
        <a:spcAft>
          <a:spcPct val="0"/>
        </a:spcAft>
        <a:buClr>
          <a:srgbClr val="0C2D83"/>
        </a:buClr>
        <a:buSzPct val="80000"/>
        <a:buFont typeface="Wingdings" pitchFamily="2" charset="2"/>
        <a:buChar char="n"/>
        <a:defRPr sz="24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rive.google.com/file/d/0B7ML5GJ89rKDcndScGtlNGlDTmM/view?usp=shar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14"/>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defRPr/>
            </a:pPr>
            <a:endParaRPr lang="en-US" dirty="0">
              <a:solidFill>
                <a:srgbClr val="000000"/>
              </a:solidFill>
              <a:latin typeface="Arial" charset="0"/>
              <a:sym typeface="Wingdings" pitchFamily="2" charset="2"/>
            </a:endParaRPr>
          </a:p>
        </p:txBody>
      </p:sp>
      <p:sp>
        <p:nvSpPr>
          <p:cNvPr id="8" name="Rectangle 13"/>
          <p:cNvSpPr txBox="1">
            <a:spLocks noChangeArrowheads="1"/>
          </p:cNvSpPr>
          <p:nvPr/>
        </p:nvSpPr>
        <p:spPr bwMode="auto">
          <a:xfrm>
            <a:off x="2820692" y="1774209"/>
            <a:ext cx="5831944" cy="28540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4400" b="1">
                <a:solidFill>
                  <a:srgbClr val="0C2D83"/>
                </a:solidFill>
                <a:effectLst>
                  <a:outerShdw blurRad="38100" dist="38100" dir="2700000" algn="tl">
                    <a:srgbClr val="000000">
                      <a:alpha val="43137"/>
                    </a:srgbClr>
                  </a:outerShdw>
                </a:effectLst>
                <a:latin typeface="+mj-lt"/>
                <a:ea typeface="+mj-ea"/>
                <a:cs typeface="+mj-cs"/>
              </a:defRPr>
            </a:lvl1pPr>
            <a:lvl2pPr algn="r" rtl="0" eaLnBrk="0" fontAlgn="base" hangingPunct="0">
              <a:spcBef>
                <a:spcPct val="0"/>
              </a:spcBef>
              <a:spcAft>
                <a:spcPct val="0"/>
              </a:spcAft>
              <a:defRPr sz="3600" b="1">
                <a:solidFill>
                  <a:srgbClr val="0C2D83"/>
                </a:solidFill>
                <a:latin typeface="Arial" charset="0"/>
              </a:defRPr>
            </a:lvl2pPr>
            <a:lvl3pPr algn="r" rtl="0" eaLnBrk="0" fontAlgn="base" hangingPunct="0">
              <a:spcBef>
                <a:spcPct val="0"/>
              </a:spcBef>
              <a:spcAft>
                <a:spcPct val="0"/>
              </a:spcAft>
              <a:defRPr sz="3600" b="1">
                <a:solidFill>
                  <a:srgbClr val="0C2D83"/>
                </a:solidFill>
                <a:latin typeface="Arial" charset="0"/>
              </a:defRPr>
            </a:lvl3pPr>
            <a:lvl4pPr algn="r" rtl="0" eaLnBrk="0" fontAlgn="base" hangingPunct="0">
              <a:spcBef>
                <a:spcPct val="0"/>
              </a:spcBef>
              <a:spcAft>
                <a:spcPct val="0"/>
              </a:spcAft>
              <a:defRPr sz="3600" b="1">
                <a:solidFill>
                  <a:srgbClr val="0C2D83"/>
                </a:solidFill>
                <a:latin typeface="Arial" charset="0"/>
              </a:defRPr>
            </a:lvl4pPr>
            <a:lvl5pPr algn="r" rtl="0" eaLnBrk="0" fontAlgn="base" hangingPunct="0">
              <a:spcBef>
                <a:spcPct val="0"/>
              </a:spcBef>
              <a:spcAft>
                <a:spcPct val="0"/>
              </a:spcAft>
              <a:defRPr sz="3600" b="1">
                <a:solidFill>
                  <a:srgbClr val="0C2D83"/>
                </a:solidFill>
                <a:latin typeface="Arial" charset="0"/>
              </a:defRPr>
            </a:lvl5pPr>
            <a:lvl6pPr marL="457200" algn="r" rtl="0" fontAlgn="base">
              <a:spcBef>
                <a:spcPct val="0"/>
              </a:spcBef>
              <a:spcAft>
                <a:spcPct val="0"/>
              </a:spcAft>
              <a:defRPr sz="3600" b="1">
                <a:solidFill>
                  <a:srgbClr val="0C2D83"/>
                </a:solidFill>
                <a:latin typeface="Arial" charset="0"/>
              </a:defRPr>
            </a:lvl6pPr>
            <a:lvl7pPr marL="914400" algn="r" rtl="0" fontAlgn="base">
              <a:spcBef>
                <a:spcPct val="0"/>
              </a:spcBef>
              <a:spcAft>
                <a:spcPct val="0"/>
              </a:spcAft>
              <a:defRPr sz="3600" b="1">
                <a:solidFill>
                  <a:srgbClr val="0C2D83"/>
                </a:solidFill>
                <a:latin typeface="Arial" charset="0"/>
              </a:defRPr>
            </a:lvl7pPr>
            <a:lvl8pPr marL="1371600" algn="r" rtl="0" fontAlgn="base">
              <a:spcBef>
                <a:spcPct val="0"/>
              </a:spcBef>
              <a:spcAft>
                <a:spcPct val="0"/>
              </a:spcAft>
              <a:defRPr sz="3600" b="1">
                <a:solidFill>
                  <a:srgbClr val="0C2D83"/>
                </a:solidFill>
                <a:latin typeface="Arial" charset="0"/>
              </a:defRPr>
            </a:lvl8pPr>
            <a:lvl9pPr marL="1828800" algn="r" rtl="0" fontAlgn="base">
              <a:spcBef>
                <a:spcPct val="0"/>
              </a:spcBef>
              <a:spcAft>
                <a:spcPct val="0"/>
              </a:spcAft>
              <a:defRPr sz="3600" b="1">
                <a:solidFill>
                  <a:srgbClr val="0C2D83"/>
                </a:solidFill>
                <a:latin typeface="Arial" charset="0"/>
              </a:defRPr>
            </a:lvl9pPr>
          </a:lstStyle>
          <a:p>
            <a:pPr algn="ctr"/>
            <a:r>
              <a:rPr lang="en-US" sz="4000" kern="0" dirty="0">
                <a:effectLst/>
                <a:latin typeface="Trebuchet MS" panose="020B0603020202020204" pitchFamily="34" charset="0"/>
                <a:sym typeface="Wingdings" pitchFamily="2" charset="2"/>
              </a:rPr>
              <a:t>ECE </a:t>
            </a:r>
            <a:r>
              <a:rPr lang="en-US" sz="4000" kern="0" dirty="0" smtClean="0">
                <a:effectLst/>
                <a:latin typeface="Trebuchet MS" panose="020B0603020202020204" pitchFamily="34" charset="0"/>
                <a:sym typeface="Wingdings" pitchFamily="2" charset="2"/>
              </a:rPr>
              <a:t>281</a:t>
            </a:r>
          </a:p>
          <a:p>
            <a:pPr algn="ctr"/>
            <a:r>
              <a:rPr lang="en-US" sz="4000" kern="0" dirty="0" smtClean="0">
                <a:effectLst/>
                <a:latin typeface="Trebuchet MS" panose="020B0603020202020204" pitchFamily="34" charset="0"/>
                <a:sym typeface="Wingdings" pitchFamily="2" charset="2"/>
              </a:rPr>
              <a:t>Lesson 4</a:t>
            </a:r>
            <a:endParaRPr lang="en-US" sz="4000" kern="0" dirty="0">
              <a:effectLst/>
              <a:latin typeface="Trebuchet MS" panose="020B0603020202020204" pitchFamily="34" charset="0"/>
              <a:sym typeface="Wingdings" pitchFamily="2" charset="2"/>
            </a:endParaRPr>
          </a:p>
        </p:txBody>
      </p:sp>
      <p:sp>
        <p:nvSpPr>
          <p:cNvPr id="6" name="Slide Number Placeholder 21"/>
          <p:cNvSpPr txBox="1">
            <a:spLocks/>
          </p:cNvSpPr>
          <p:nvPr/>
        </p:nvSpPr>
        <p:spPr>
          <a:xfrm>
            <a:off x="8551333" y="6521450"/>
            <a:ext cx="592667" cy="336550"/>
          </a:xfrm>
          <a:prstGeom prst="rect">
            <a:avLst/>
          </a:prstGeom>
        </p:spPr>
        <p:txBody>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a:lstStyle>
          <a:p>
            <a:pPr algn="ctr" eaLnBrk="1" hangingPunct="1">
              <a:defRPr/>
            </a:pPr>
            <a:fld id="{D7580031-58D8-4E1D-BF97-18519902E6F9}" type="slidenum">
              <a:rPr lang="en-US" smtClean="0">
                <a:solidFill>
                  <a:srgbClr val="000000"/>
                </a:solidFill>
                <a:latin typeface="Trebuchet MS" panose="020B0603020202020204" pitchFamily="34" charset="0"/>
                <a:sym typeface="Wingdings" pitchFamily="2" charset="2"/>
              </a:rPr>
              <a:pPr algn="ctr" eaLnBrk="1" hangingPunct="1">
                <a:defRPr/>
              </a:pPr>
              <a:t>1</a:t>
            </a:fld>
            <a:endParaRPr lang="en-US" dirty="0">
              <a:solidFill>
                <a:srgbClr val="000000"/>
              </a:solidFill>
              <a:latin typeface="Trebuchet MS" panose="020B0603020202020204" pitchFamily="34" charset="0"/>
              <a:sym typeface="Wingdings" pitchFamily="2" charset="2"/>
            </a:endParaRPr>
          </a:p>
        </p:txBody>
      </p:sp>
      <p:sp>
        <p:nvSpPr>
          <p:cNvPr id="5" name="Line 14"/>
          <p:cNvSpPr>
            <a:spLocks noChangeShapeType="1"/>
          </p:cNvSpPr>
          <p:nvPr/>
        </p:nvSpPr>
        <p:spPr bwMode="auto">
          <a:xfrm>
            <a:off x="382200" y="6316000"/>
            <a:ext cx="8382000" cy="0"/>
          </a:xfrm>
          <a:prstGeom prst="line">
            <a:avLst/>
          </a:prstGeom>
          <a:noFill/>
          <a:ln w="57150">
            <a:solidFill>
              <a:schemeClr val="bg1">
                <a:lumMod val="65000"/>
              </a:schemeClr>
            </a:solidFill>
            <a:round/>
            <a:headEnd/>
            <a:tailEnd/>
          </a:ln>
          <a:effectLst/>
        </p:spPr>
        <p:txBody>
          <a:bodyPr wrap="none" anchor="ctr"/>
          <a:lstStyle/>
          <a:p>
            <a:pPr>
              <a:defRPr/>
            </a:pPr>
            <a:endParaRPr lang="en-US" dirty="0">
              <a:solidFill>
                <a:srgbClr val="000000"/>
              </a:solidFill>
              <a:latin typeface="Arial" charset="0"/>
              <a:sym typeface="Wingdings" pitchFamily="2" charset="2"/>
            </a:endParaRPr>
          </a:p>
        </p:txBody>
      </p:sp>
      <p:sp>
        <p:nvSpPr>
          <p:cNvPr id="7" name="Line 14"/>
          <p:cNvSpPr>
            <a:spLocks noChangeShapeType="1"/>
          </p:cNvSpPr>
          <p:nvPr/>
        </p:nvSpPr>
        <p:spPr bwMode="auto">
          <a:xfrm>
            <a:off x="382200" y="1567588"/>
            <a:ext cx="8382000" cy="0"/>
          </a:xfrm>
          <a:prstGeom prst="line">
            <a:avLst/>
          </a:prstGeom>
          <a:noFill/>
          <a:ln w="57150">
            <a:solidFill>
              <a:schemeClr val="bg1">
                <a:lumMod val="65000"/>
              </a:schemeClr>
            </a:solidFill>
            <a:round/>
            <a:headEnd/>
            <a:tailEnd/>
          </a:ln>
          <a:effectLst/>
        </p:spPr>
        <p:txBody>
          <a:bodyPr wrap="none" anchor="ctr"/>
          <a:lstStyle/>
          <a:p>
            <a:pPr>
              <a:defRPr/>
            </a:pPr>
            <a:endParaRPr lang="en-US" dirty="0">
              <a:solidFill>
                <a:srgbClr val="000000"/>
              </a:solidFill>
              <a:latin typeface="Arial" charset="0"/>
              <a:sym typeface="Wingdings" pitchFamily="2" charset="2"/>
            </a:endParaRPr>
          </a:p>
        </p:txBody>
      </p:sp>
      <p:sp>
        <p:nvSpPr>
          <p:cNvPr id="9" name="Rectangle 10"/>
          <p:cNvSpPr>
            <a:spLocks noGrp="1" noChangeArrowheads="1"/>
          </p:cNvSpPr>
          <p:nvPr>
            <p:ph type="subTitle" idx="1"/>
          </p:nvPr>
        </p:nvSpPr>
        <p:spPr>
          <a:xfrm>
            <a:off x="4159624" y="4743731"/>
            <a:ext cx="4508500" cy="1489075"/>
          </a:xfrm>
        </p:spPr>
        <p:txBody>
          <a:bodyPr anchor="ctr"/>
          <a:lstStyle>
            <a:lvl1pPr marL="0" indent="0" algn="r">
              <a:buFont typeface="Wingdings" pitchFamily="2" charset="2"/>
              <a:buNone/>
              <a:defRPr/>
            </a:lvl1pPr>
          </a:lstStyle>
          <a:p>
            <a:r>
              <a:rPr lang="en-US" dirty="0" smtClean="0"/>
              <a:t>Maj Kevin Walchko</a:t>
            </a:r>
          </a:p>
        </p:txBody>
      </p:sp>
      <p:pic>
        <p:nvPicPr>
          <p:cNvPr id="1026" name="Picture 2" descr="https://sharepoint.usafa.edu/hq/CM/Shared%20Documents/Logo/USAFA%20Logo%20v%203%20line%20CMY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812" y="2281515"/>
            <a:ext cx="2973096" cy="338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7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Lesson 3</a:t>
            </a:r>
            <a:endParaRPr lang="en-US" dirty="0"/>
          </a:p>
        </p:txBody>
      </p:sp>
      <p:sp>
        <p:nvSpPr>
          <p:cNvPr id="3" name="Content Placeholder 2"/>
          <p:cNvSpPr>
            <a:spLocks noGrp="1"/>
          </p:cNvSpPr>
          <p:nvPr>
            <p:ph idx="1"/>
          </p:nvPr>
        </p:nvSpPr>
        <p:spPr/>
        <p:txBody>
          <a:bodyPr/>
          <a:lstStyle/>
          <a:p>
            <a:r>
              <a:rPr lang="en-US" sz="2000" dirty="0"/>
              <a:t>Given: A house alarm with fire, burglar, and open door alerts.  You want to raise the alarm is there is a fire or if there is a burglar and an open door.  </a:t>
            </a:r>
          </a:p>
          <a:p>
            <a:r>
              <a:rPr lang="en-US" sz="2000" dirty="0"/>
              <a:t>Draw the associated truth table, write a logic expression, and draw the logic circuit to represent this scenario</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10</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39" y="1463266"/>
            <a:ext cx="7537323" cy="493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5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11</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119781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CPX-1 Schematics</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12</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
        <p:nvSpPr>
          <p:cNvPr id="6" name="Content Placeholder 5"/>
          <p:cNvSpPr>
            <a:spLocks noGrp="1"/>
          </p:cNvSpPr>
          <p:nvPr>
            <p:ph idx="1"/>
          </p:nvPr>
        </p:nvSpPr>
        <p:spPr/>
        <p:txBody>
          <a:bodyPr/>
          <a:lstStyle/>
          <a:p>
            <a:endParaRPr lang="en-US" dirty="0"/>
          </a:p>
        </p:txBody>
      </p:sp>
      <p:pic>
        <p:nvPicPr>
          <p:cNvPr id="1033" name="Picture 9" descr="https://bytebucket.org/orazkhanov/ece281_ablay/raw/636961de3b97a3834eb9a54b46cfe018b32f0394/CE1/images/schem2.png?token=651185f2e7e80200cb2ff6bc68354eef90176f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1568450"/>
            <a:ext cx="8391525"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927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CPX-1 Schematics</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13</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4362" y="1670050"/>
            <a:ext cx="596265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3821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CPX-1 Schematics</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14</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6086" y="1536700"/>
            <a:ext cx="6159202"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129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CPX-1 Simulation Waveform</a:t>
            </a:r>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15</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42435"/>
            <a:ext cx="9151551" cy="4243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6467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CPX-1 Simulation Waveform</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16</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31"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48819"/>
            <a:ext cx="10563225" cy="496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851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CPX-1 Simulation Waveform</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17</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444603"/>
            <a:ext cx="10525125" cy="4958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768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Simulation Demo</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18</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894903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Debugging</a:t>
            </a:r>
            <a:endParaRPr lang="en-US" dirty="0"/>
          </a:p>
        </p:txBody>
      </p:sp>
      <p:sp>
        <p:nvSpPr>
          <p:cNvPr id="3" name="Content Placeholder 2"/>
          <p:cNvSpPr>
            <a:spLocks noGrp="1"/>
          </p:cNvSpPr>
          <p:nvPr>
            <p:ph idx="1"/>
          </p:nvPr>
        </p:nvSpPr>
        <p:spPr/>
        <p:txBody>
          <a:bodyPr/>
          <a:lstStyle/>
          <a:p>
            <a:r>
              <a:rPr lang="en-US" dirty="0" smtClean="0"/>
              <a:t>Be very descriptive with all the issues you encountered and their fix action was</a:t>
            </a:r>
          </a:p>
          <a:p>
            <a:r>
              <a:rPr lang="en-US" dirty="0" smtClean="0"/>
              <a:t>Lab Notebook should be a conversation of what happened</a:t>
            </a:r>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19</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2431342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2048" y="1528748"/>
                <a:ext cx="8131175" cy="4824343"/>
              </a:xfrm>
            </p:spPr>
            <p:txBody>
              <a:bodyPr/>
              <a:lstStyle/>
              <a:p>
                <a:r>
                  <a:rPr lang="en-US" dirty="0" smtClean="0"/>
                  <a:t>Simplify:</a:t>
                </a:r>
              </a:p>
              <a:p>
                <a14:m>
                  <m:oMath xmlns:m="http://schemas.openxmlformats.org/officeDocument/2006/math">
                    <m:r>
                      <a:rPr lang="en-US" i="1">
                        <a:latin typeface="Cambria Math"/>
                      </a:rPr>
                      <m:t>𝑌</m:t>
                    </m:r>
                    <m:r>
                      <a:rPr lang="en-US" i="1">
                        <a:latin typeface="Cambria Math"/>
                      </a:rPr>
                      <m:t>=</m:t>
                    </m:r>
                    <m:acc>
                      <m:accPr>
                        <m:chr m:val="̅"/>
                        <m:ctrlPr>
                          <a:rPr lang="en-US" i="1">
                            <a:latin typeface="Cambria Math"/>
                          </a:rPr>
                        </m:ctrlPr>
                      </m:accPr>
                      <m:e>
                        <m:r>
                          <a:rPr lang="en-US" i="1">
                            <a:latin typeface="Cambria Math"/>
                          </a:rPr>
                          <m:t>𝐴</m:t>
                        </m:r>
                        <m:r>
                          <a:rPr lang="en-US" i="1">
                            <a:latin typeface="Cambria Math"/>
                          </a:rPr>
                          <m:t>+</m:t>
                        </m:r>
                        <m:acc>
                          <m:accPr>
                            <m:chr m:val="̅"/>
                            <m:ctrlPr>
                              <a:rPr lang="en-US" i="1">
                                <a:latin typeface="Cambria Math"/>
                              </a:rPr>
                            </m:ctrlPr>
                          </m:accPr>
                          <m:e>
                            <m:r>
                              <a:rPr lang="en-US" i="1">
                                <a:latin typeface="Cambria Math"/>
                              </a:rPr>
                              <m:t>𝐴</m:t>
                            </m:r>
                          </m:e>
                        </m:acc>
                        <m:r>
                          <a:rPr lang="en-US" i="1">
                            <a:latin typeface="Cambria Math"/>
                          </a:rPr>
                          <m:t>𝐵</m:t>
                        </m:r>
                        <m:r>
                          <a:rPr lang="en-US" i="1">
                            <a:latin typeface="Cambria Math"/>
                          </a:rPr>
                          <m:t>+</m:t>
                        </m:r>
                        <m:acc>
                          <m:accPr>
                            <m:chr m:val="̅"/>
                            <m:ctrlPr>
                              <a:rPr lang="en-US" i="1">
                                <a:latin typeface="Cambria Math"/>
                              </a:rPr>
                            </m:ctrlPr>
                          </m:accPr>
                          <m:e>
                            <m:r>
                              <a:rPr lang="en-US" i="1">
                                <a:latin typeface="Cambria Math"/>
                              </a:rPr>
                              <m:t>𝐴</m:t>
                            </m:r>
                          </m:e>
                        </m:acc>
                        <m:acc>
                          <m:accPr>
                            <m:chr m:val="̅"/>
                            <m:ctrlPr>
                              <a:rPr lang="en-US" i="1">
                                <a:latin typeface="Cambria Math"/>
                              </a:rPr>
                            </m:ctrlPr>
                          </m:accPr>
                          <m:e>
                            <m:r>
                              <a:rPr lang="en-US" i="1">
                                <a:latin typeface="Cambria Math"/>
                              </a:rPr>
                              <m:t>𝐵</m:t>
                            </m:r>
                          </m:e>
                        </m:acc>
                      </m:e>
                    </m:acc>
                    <m:r>
                      <a:rPr lang="en-US" i="1">
                        <a:latin typeface="Cambria Math"/>
                      </a:rPr>
                      <m:t>+</m:t>
                    </m:r>
                    <m:acc>
                      <m:accPr>
                        <m:chr m:val="̅"/>
                        <m:ctrlPr>
                          <a:rPr lang="en-US" i="1">
                            <a:latin typeface="Cambria Math"/>
                          </a:rPr>
                        </m:ctrlPr>
                      </m:accPr>
                      <m:e>
                        <m:r>
                          <a:rPr lang="en-US" i="1">
                            <a:latin typeface="Cambria Math"/>
                          </a:rPr>
                          <m:t>𝐴</m:t>
                        </m:r>
                        <m:r>
                          <a:rPr lang="en-US" i="1">
                            <a:latin typeface="Cambria Math"/>
                          </a:rPr>
                          <m:t>+</m:t>
                        </m:r>
                        <m:acc>
                          <m:accPr>
                            <m:chr m:val="̅"/>
                            <m:ctrlPr>
                              <a:rPr lang="en-US" i="1">
                                <a:latin typeface="Cambria Math"/>
                              </a:rPr>
                            </m:ctrlPr>
                          </m:accPr>
                          <m:e>
                            <m:r>
                              <a:rPr lang="en-US" i="1">
                                <a:latin typeface="Cambria Math"/>
                              </a:rPr>
                              <m:t>𝐵</m:t>
                            </m:r>
                          </m:e>
                        </m:acc>
                      </m:e>
                    </m:acc>
                  </m:oMath>
                </a14:m>
                <a:r>
                  <a:rPr lang="en-US" dirty="0"/>
                  <a:t>  </a:t>
                </a: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For:</a:t>
                </a:r>
                <a:r>
                  <a:rPr lang="en-US" dirty="0"/>
                  <a:t> </a:t>
                </a:r>
              </a:p>
              <a:p>
                <a14:m>
                  <m:oMath xmlns:m="http://schemas.openxmlformats.org/officeDocument/2006/math">
                    <m:r>
                      <a:rPr lang="en-US" i="1">
                        <a:latin typeface="Cambria Math"/>
                      </a:rPr>
                      <m:t>𝐹</m:t>
                    </m:r>
                    <m:r>
                      <a:rPr lang="en-US" i="1">
                        <a:latin typeface="Cambria Math"/>
                      </a:rPr>
                      <m:t>=</m:t>
                    </m:r>
                    <m:acc>
                      <m:accPr>
                        <m:chr m:val="̅"/>
                        <m:ctrlPr>
                          <a:rPr lang="en-US" i="1">
                            <a:latin typeface="Cambria Math"/>
                          </a:rPr>
                        </m:ctrlPr>
                      </m:accPr>
                      <m:e>
                        <m:r>
                          <a:rPr lang="en-US" i="1">
                            <a:latin typeface="Cambria Math"/>
                          </a:rPr>
                          <m:t>𝑊</m:t>
                        </m:r>
                      </m:e>
                    </m:acc>
                    <m:r>
                      <a:rPr lang="en-US" i="1">
                        <a:latin typeface="Cambria Math"/>
                      </a:rPr>
                      <m:t>𝑋</m:t>
                    </m:r>
                    <m:acc>
                      <m:accPr>
                        <m:chr m:val="̅"/>
                        <m:ctrlPr>
                          <a:rPr lang="en-US" i="1">
                            <a:latin typeface="Cambria Math"/>
                          </a:rPr>
                        </m:ctrlPr>
                      </m:accPr>
                      <m:e>
                        <m:r>
                          <a:rPr lang="en-US" i="1">
                            <a:latin typeface="Cambria Math"/>
                          </a:rPr>
                          <m:t>𝑍</m:t>
                        </m:r>
                      </m:e>
                    </m:acc>
                    <m:r>
                      <a:rPr lang="en-US" i="1">
                        <a:latin typeface="Cambria Math"/>
                      </a:rPr>
                      <m:t>+</m:t>
                    </m:r>
                    <m:acc>
                      <m:accPr>
                        <m:chr m:val="̅"/>
                        <m:ctrlPr>
                          <a:rPr lang="en-US" i="1">
                            <a:latin typeface="Cambria Math"/>
                          </a:rPr>
                        </m:ctrlPr>
                      </m:accPr>
                      <m:e>
                        <m:r>
                          <a:rPr lang="en-US" i="1">
                            <a:latin typeface="Cambria Math"/>
                          </a:rPr>
                          <m:t>𝑊</m:t>
                        </m:r>
                      </m:e>
                    </m:acc>
                    <m:r>
                      <a:rPr lang="en-US" i="1">
                        <a:latin typeface="Cambria Math"/>
                      </a:rPr>
                      <m:t>𝑋</m:t>
                    </m:r>
                    <m:acc>
                      <m:accPr>
                        <m:chr m:val="̅"/>
                        <m:ctrlPr>
                          <a:rPr lang="en-US" i="1">
                            <a:latin typeface="Cambria Math"/>
                          </a:rPr>
                        </m:ctrlPr>
                      </m:accPr>
                      <m:e>
                        <m:r>
                          <a:rPr lang="en-US" i="1">
                            <a:latin typeface="Cambria Math"/>
                          </a:rPr>
                          <m:t>𝑌</m:t>
                        </m:r>
                      </m:e>
                    </m:acc>
                    <m:r>
                      <a:rPr lang="en-US" i="1">
                        <a:latin typeface="Cambria Math"/>
                      </a:rPr>
                      <m:t>𝑍</m:t>
                    </m:r>
                    <m:r>
                      <a:rPr lang="en-US" i="1">
                        <a:latin typeface="Cambria Math"/>
                      </a:rPr>
                      <m:t>+</m:t>
                    </m:r>
                    <m:r>
                      <a:rPr lang="en-US" i="1">
                        <a:latin typeface="Cambria Math"/>
                      </a:rPr>
                      <m:t>𝑊𝑋</m:t>
                    </m:r>
                    <m:r>
                      <a:rPr lang="en-US" i="1">
                        <a:latin typeface="Cambria Math"/>
                      </a:rPr>
                      <m:t>+</m:t>
                    </m:r>
                    <m:acc>
                      <m:accPr>
                        <m:chr m:val="̅"/>
                        <m:ctrlPr>
                          <a:rPr lang="en-US" i="1">
                            <a:latin typeface="Cambria Math"/>
                          </a:rPr>
                        </m:ctrlPr>
                      </m:accPr>
                      <m:e>
                        <m:r>
                          <a:rPr lang="en-US" i="1">
                            <a:latin typeface="Cambria Math"/>
                          </a:rPr>
                          <m:t>𝑊</m:t>
                        </m:r>
                      </m:e>
                    </m:acc>
                    <m:r>
                      <a:rPr lang="en-US" i="1">
                        <a:latin typeface="Cambria Math"/>
                      </a:rPr>
                      <m:t>𝑋𝑌𝑍</m:t>
                    </m:r>
                  </m:oMath>
                </a14:m>
                <a:endParaRPr lang="en-US" dirty="0" smtClean="0"/>
              </a:p>
              <a:p>
                <a:pPr lvl="1"/>
                <a:r>
                  <a:rPr lang="en-US" b="0" dirty="0" smtClean="0"/>
                  <a:t>Simplify </a:t>
                </a:r>
                <a:r>
                  <a:rPr lang="en-US" dirty="0"/>
                  <a:t>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2048" y="1528748"/>
                <a:ext cx="8131175" cy="4824343"/>
              </a:xfrm>
              <a:blipFill rotWithShape="1">
                <a:blip r:embed="rId2"/>
                <a:stretch>
                  <a:fillRect l="-525" t="-885"/>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3998869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Debugging</a:t>
            </a:r>
            <a:endParaRPr lang="en-US" dirty="0"/>
          </a:p>
        </p:txBody>
      </p:sp>
      <p:sp>
        <p:nvSpPr>
          <p:cNvPr id="3" name="Content Placeholder 2"/>
          <p:cNvSpPr>
            <a:spLocks noGrp="1"/>
          </p:cNvSpPr>
          <p:nvPr>
            <p:ph idx="1"/>
          </p:nvPr>
        </p:nvSpPr>
        <p:spPr/>
        <p:txBody>
          <a:bodyPr/>
          <a:lstStyle/>
          <a:p>
            <a:r>
              <a:rPr lang="en-US" sz="1600" dirty="0"/>
              <a:t>This lab was frustrating as it was my first time working with the software and we've had only a few hours of class discussing marginally related topics. Sometimes the defaults weren't the same as the step-by-step guide so I had to figure out what was wrong on my own and then figure out how to fix the problems. I suppose I got to learn a bit but the software filled up my computer and was not as user friendly as Google. Error messages were rarely helpful but I found that by repeating procedures (as in rewriting my progress) helped me find things to fix or fix them accidentally. Again, although I'd say I learned a lot I would guess that the teacher and other students won't be able to see my struggle as it probably worked flawlessly for them. It's like when you paddle in the water knowing you're supposed to get to the other side on your own but after a few miles you just want to call out to the boat alongside you and say "ho! let me up!" whereupon you find all your peers who have already reached the other side and are now on a cruise. But such is learning. If this lab journal is meant to be more formal please let me know and I will correct it. It's maybe 6-7 hours in and I am very done with trying to push through stubborn systems so a bit of venting in the debugging section seems more than called for. To sum up, the biggest problems I faced were things not being where they needed to be and me solving that by navigating menus to find what I needed. The professors were very helpful in solving problems</a:t>
            </a:r>
            <a:r>
              <a:rPr lang="en-US" sz="1600" dirty="0" smtClean="0"/>
              <a:t>.</a:t>
            </a:r>
            <a:endParaRPr lang="en-US" sz="1600"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20</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2582581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Debugging</a:t>
            </a:r>
            <a:endParaRPr lang="en-US" dirty="0"/>
          </a:p>
        </p:txBody>
      </p:sp>
      <p:sp>
        <p:nvSpPr>
          <p:cNvPr id="3" name="Content Placeholder 2"/>
          <p:cNvSpPr>
            <a:spLocks noGrp="1"/>
          </p:cNvSpPr>
          <p:nvPr>
            <p:ph idx="1"/>
          </p:nvPr>
        </p:nvSpPr>
        <p:spPr/>
        <p:txBody>
          <a:bodyPr/>
          <a:lstStyle/>
          <a:p>
            <a:r>
              <a:rPr lang="en-US" sz="1600" dirty="0" smtClean="0"/>
              <a:t>Debugging </a:t>
            </a:r>
            <a:r>
              <a:rPr lang="en-US" sz="1600" dirty="0" err="1"/>
              <a:t>GitLab</a:t>
            </a:r>
            <a:r>
              <a:rPr lang="en-US" sz="1600" dirty="0"/>
              <a:t> took quite a few tries until I got somewhat used to the system. Issues involved internet access, typographical errors, and understanding the system.</a:t>
            </a:r>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21</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1026" name="Picture 2" descr="ce1_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75" y="2492375"/>
            <a:ext cx="61150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64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Debugging –     Common Errors</a:t>
            </a:r>
            <a:endParaRPr lang="en-US" dirty="0"/>
          </a:p>
        </p:txBody>
      </p:sp>
      <p:sp>
        <p:nvSpPr>
          <p:cNvPr id="3" name="Content Placeholder 2"/>
          <p:cNvSpPr>
            <a:spLocks noGrp="1"/>
          </p:cNvSpPr>
          <p:nvPr>
            <p:ph idx="1"/>
          </p:nvPr>
        </p:nvSpPr>
        <p:spPr/>
        <p:txBody>
          <a:bodyPr/>
          <a:lstStyle/>
          <a:p>
            <a:r>
              <a:rPr lang="en-US" sz="1600" u="sng" dirty="0" smtClean="0"/>
              <a:t>File Association </a:t>
            </a:r>
            <a:r>
              <a:rPr lang="en-US" sz="1600" dirty="0" smtClean="0"/>
              <a:t>- Schematic needs to be associated with All (</a:t>
            </a:r>
            <a:r>
              <a:rPr lang="en-US" sz="1600" dirty="0" err="1" smtClean="0"/>
              <a:t>i.e</a:t>
            </a:r>
            <a:r>
              <a:rPr lang="en-US" sz="1600" dirty="0" smtClean="0"/>
              <a:t> implementation and simulation)</a:t>
            </a:r>
          </a:p>
          <a:p>
            <a:r>
              <a:rPr lang="en-US" sz="1600" dirty="0" smtClean="0"/>
              <a:t>Not selecting the </a:t>
            </a:r>
            <a:r>
              <a:rPr lang="en-US" sz="1600" dirty="0" err="1" smtClean="0"/>
              <a:t>testbench</a:t>
            </a:r>
            <a:r>
              <a:rPr lang="en-US" sz="1600" dirty="0" smtClean="0"/>
              <a:t> when running Simulation – getting X’s on the inputs and outputs of waveform.</a:t>
            </a:r>
          </a:p>
          <a:p>
            <a:r>
              <a:rPr lang="en-US" sz="1600" dirty="0" smtClean="0"/>
              <a:t>Not doing a </a:t>
            </a:r>
            <a:r>
              <a:rPr lang="en-US" sz="1600" dirty="0" err="1" smtClean="0"/>
              <a:t>Git</a:t>
            </a:r>
            <a:r>
              <a:rPr lang="en-US" sz="1600" dirty="0" smtClean="0"/>
              <a:t> add before the </a:t>
            </a:r>
            <a:r>
              <a:rPr lang="en-US" sz="1600" dirty="0" err="1" smtClean="0"/>
              <a:t>Git</a:t>
            </a:r>
            <a:r>
              <a:rPr lang="en-US" sz="1600" dirty="0" smtClean="0"/>
              <a:t> commit and </a:t>
            </a:r>
            <a:r>
              <a:rPr lang="en-US" sz="1600" dirty="0" err="1" smtClean="0"/>
              <a:t>Git</a:t>
            </a:r>
            <a:r>
              <a:rPr lang="en-US" sz="1600" dirty="0" smtClean="0"/>
              <a:t> push</a:t>
            </a:r>
          </a:p>
          <a:p>
            <a:r>
              <a:rPr lang="en-US" sz="1600" dirty="0" smtClean="0"/>
              <a:t>Out of order signals on waveform.</a:t>
            </a:r>
          </a:p>
          <a:p>
            <a:r>
              <a:rPr lang="en-US" sz="1600" dirty="0" smtClean="0"/>
              <a:t>Images not showing up online (image path is case sensitive)</a:t>
            </a:r>
          </a:p>
          <a:p>
            <a:pPr lvl="1"/>
            <a:r>
              <a:rPr lang="en-US" sz="1400" dirty="0" smtClean="0"/>
              <a:t>![Name of picture](images/image_name.PNG)</a:t>
            </a:r>
          </a:p>
          <a:p>
            <a:endParaRPr lang="en-US" sz="1600"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22</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14496544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3" name="Content Placeholder 2"/>
          <p:cNvSpPr>
            <a:spLocks noGrp="1"/>
          </p:cNvSpPr>
          <p:nvPr>
            <p:ph idx="1"/>
          </p:nvPr>
        </p:nvSpPr>
        <p:spPr/>
        <p:txBody>
          <a:bodyPr/>
          <a:lstStyle/>
          <a:p>
            <a:r>
              <a:rPr lang="en-US" dirty="0" smtClean="0"/>
              <a:t>The FPGA functioned as expected…</a:t>
            </a:r>
          </a:p>
          <a:p>
            <a:r>
              <a:rPr lang="en-US" dirty="0" smtClean="0"/>
              <a:t>What did you expect?</a:t>
            </a:r>
          </a:p>
          <a:p>
            <a:r>
              <a:rPr lang="en-US" dirty="0" smtClean="0"/>
              <a:t>Reasonably prove to me that you accomplished the exercise!</a:t>
            </a:r>
          </a:p>
          <a:p>
            <a:pPr lvl="1"/>
            <a:r>
              <a:rPr lang="en-US" dirty="0" smtClean="0"/>
              <a:t>Submit .bit file via </a:t>
            </a:r>
            <a:r>
              <a:rPr lang="en-US" dirty="0" err="1" smtClean="0"/>
              <a:t>GitLab</a:t>
            </a:r>
            <a:endParaRPr lang="en-US" dirty="0" smtClean="0"/>
          </a:p>
          <a:p>
            <a:pPr lvl="1"/>
            <a:r>
              <a:rPr lang="en-US" dirty="0" smtClean="0"/>
              <a:t>Screen shot of Successfully Programmed</a:t>
            </a:r>
          </a:p>
          <a:p>
            <a:pPr lvl="1"/>
            <a:r>
              <a:rPr lang="en-US" dirty="0" smtClean="0"/>
              <a:t>Board Picture showing </a:t>
            </a:r>
            <a:r>
              <a:rPr lang="en-US" dirty="0" err="1" smtClean="0"/>
              <a:t>Input/Output</a:t>
            </a:r>
            <a:r>
              <a:rPr lang="en-US" dirty="0" smtClean="0"/>
              <a:t> combinations with explanation</a:t>
            </a:r>
          </a:p>
          <a:p>
            <a:pPr lvl="1"/>
            <a:r>
              <a:rPr lang="en-US" dirty="0" smtClean="0"/>
              <a:t>Or </a:t>
            </a:r>
            <a:r>
              <a:rPr lang="en-US" dirty="0" smtClean="0">
                <a:hlinkClick r:id="rId2"/>
              </a:rPr>
              <a:t>Video</a:t>
            </a:r>
            <a:endParaRPr lang="en-US" dirty="0" smtClean="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23</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226032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24</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5276" y="1536700"/>
            <a:ext cx="4340823"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161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25</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3468" y="1536700"/>
            <a:ext cx="4624438"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67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26</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21821" y="1536700"/>
            <a:ext cx="7687733"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8141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27</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614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21821" y="1536700"/>
            <a:ext cx="7687733"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1688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Hardware Demo</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28</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921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21821" y="1536700"/>
            <a:ext cx="7687733"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928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Conclusions</a:t>
            </a:r>
            <a:endParaRPr lang="en-US" dirty="0"/>
          </a:p>
        </p:txBody>
      </p:sp>
      <p:sp>
        <p:nvSpPr>
          <p:cNvPr id="3" name="Content Placeholder 2"/>
          <p:cNvSpPr>
            <a:spLocks noGrp="1"/>
          </p:cNvSpPr>
          <p:nvPr>
            <p:ph idx="1"/>
          </p:nvPr>
        </p:nvSpPr>
        <p:spPr/>
        <p:txBody>
          <a:bodyPr/>
          <a:lstStyle/>
          <a:p>
            <a:r>
              <a:rPr lang="en-US" dirty="0"/>
              <a:t>In this computer exercise I learned the steps in implementing a design. I learned not to just jump into implementing the design. A design stage is first needed, and then a simulation stage before the design can be implemented. I also learned how to use Linux software, as I have never used it before this exercise. Furthermore, I gained somewhat an understanding of </a:t>
            </a:r>
            <a:r>
              <a:rPr lang="en-US" dirty="0" err="1"/>
              <a:t>gitlab</a:t>
            </a:r>
            <a:r>
              <a:rPr lang="en-US" dirty="0"/>
              <a:t>, as well as how to write lab journals and use wiki and Markdown language. </a:t>
            </a:r>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29</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1694081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Circuit</a:t>
            </a:r>
            <a:endParaRPr lang="en-US" dirty="0"/>
          </a:p>
        </p:txBody>
      </p:sp>
      <p:sp>
        <p:nvSpPr>
          <p:cNvPr id="3" name="Content Placeholder 2"/>
          <p:cNvSpPr>
            <a:spLocks noGrp="1"/>
          </p:cNvSpPr>
          <p:nvPr>
            <p:ph idx="1"/>
          </p:nvPr>
        </p:nvSpPr>
        <p:spPr/>
        <p:txBody>
          <a:bodyPr/>
          <a:lstStyle/>
          <a:p>
            <a:r>
              <a:rPr lang="en-US" dirty="0" smtClean="0"/>
              <a:t>Inputs:</a:t>
            </a:r>
          </a:p>
          <a:p>
            <a:pPr lvl="1"/>
            <a:r>
              <a:rPr lang="en-US" dirty="0" smtClean="0"/>
              <a:t>B – Col Butler</a:t>
            </a:r>
          </a:p>
          <a:p>
            <a:pPr lvl="1"/>
            <a:r>
              <a:rPr lang="en-US" dirty="0" smtClean="0"/>
              <a:t>D – Dean</a:t>
            </a:r>
          </a:p>
          <a:p>
            <a:pPr lvl="1"/>
            <a:r>
              <a:rPr lang="en-US" dirty="0" smtClean="0"/>
              <a:t>S – Superintendent</a:t>
            </a:r>
          </a:p>
          <a:p>
            <a:r>
              <a:rPr lang="en-US" dirty="0" smtClean="0"/>
              <a:t>Outputs:</a:t>
            </a:r>
          </a:p>
          <a:p>
            <a:pPr lvl="1"/>
            <a:r>
              <a:rPr lang="en-US" dirty="0" smtClean="0"/>
              <a:t>Y2 – Meet w/ Sup</a:t>
            </a:r>
          </a:p>
          <a:p>
            <a:pPr lvl="1"/>
            <a:r>
              <a:rPr lang="en-US" dirty="0" smtClean="0"/>
              <a:t>Y1 – Meet w/ Dean</a:t>
            </a:r>
          </a:p>
          <a:p>
            <a:pPr lvl="1"/>
            <a:r>
              <a:rPr lang="en-US" dirty="0" smtClean="0"/>
              <a:t>Y0 – Meet w/ Butler</a:t>
            </a:r>
          </a:p>
          <a:p>
            <a:pPr marL="406400" lvl="1" indent="0">
              <a:buNone/>
            </a:pPr>
            <a:endParaRPr lang="en-US" dirty="0"/>
          </a:p>
          <a:p>
            <a:endParaRPr lang="en-US" dirty="0" smtClean="0"/>
          </a:p>
          <a:p>
            <a:endParaRPr lang="en-US" dirty="0"/>
          </a:p>
          <a:p>
            <a:endParaRPr lang="en-US" dirty="0" smtClean="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3</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95516608"/>
              </p:ext>
            </p:extLst>
          </p:nvPr>
        </p:nvGraphicFramePr>
        <p:xfrm>
          <a:off x="4276722" y="1838325"/>
          <a:ext cx="4676778" cy="3332480"/>
        </p:xfrm>
        <a:graphic>
          <a:graphicData uri="http://schemas.openxmlformats.org/drawingml/2006/table">
            <a:tbl>
              <a:tblPr firstRow="1" bandRow="1">
                <a:tableStyleId>{21E4AEA4-8DFA-4A89-87EB-49C32662AFE0}</a:tableStyleId>
              </a:tblPr>
              <a:tblGrid>
                <a:gridCol w="779463"/>
                <a:gridCol w="779463"/>
                <a:gridCol w="779463"/>
                <a:gridCol w="779463"/>
                <a:gridCol w="779463"/>
                <a:gridCol w="779463"/>
              </a:tblGrid>
              <a:tr h="348615">
                <a:tc>
                  <a:txBody>
                    <a:bodyPr/>
                    <a:lstStyle/>
                    <a:p>
                      <a:pPr algn="ctr"/>
                      <a:r>
                        <a:rPr lang="en-US" dirty="0" smtClean="0"/>
                        <a:t>S</a:t>
                      </a:r>
                      <a:endParaRPr lang="en-US" dirty="0"/>
                    </a:p>
                  </a:txBody>
                  <a:tcPr/>
                </a:tc>
                <a:tc>
                  <a:txBody>
                    <a:bodyPr/>
                    <a:lstStyle/>
                    <a:p>
                      <a:pPr algn="ctr"/>
                      <a:r>
                        <a:rPr lang="en-US" dirty="0" smtClean="0"/>
                        <a:t>D</a:t>
                      </a:r>
                      <a:endParaRPr lang="en-US" dirty="0"/>
                    </a:p>
                  </a:txBody>
                  <a:tcPr/>
                </a:tc>
                <a:tc>
                  <a:txBody>
                    <a:bodyPr/>
                    <a:lstStyle/>
                    <a:p>
                      <a:pPr algn="ctr"/>
                      <a:r>
                        <a:rPr lang="en-US" dirty="0" smtClean="0"/>
                        <a:t>B</a:t>
                      </a:r>
                      <a:endParaRPr lang="en-US" dirty="0"/>
                    </a:p>
                  </a:txBody>
                  <a:tcPr/>
                </a:tc>
                <a:tc>
                  <a:txBody>
                    <a:bodyPr/>
                    <a:lstStyle/>
                    <a:p>
                      <a:pPr algn="ctr"/>
                      <a:r>
                        <a:rPr lang="en-US" dirty="0" smtClean="0"/>
                        <a:t>Y2</a:t>
                      </a:r>
                      <a:endParaRPr lang="en-US" dirty="0"/>
                    </a:p>
                  </a:txBody>
                  <a:tcPr/>
                </a:tc>
                <a:tc>
                  <a:txBody>
                    <a:bodyPr/>
                    <a:lstStyle/>
                    <a:p>
                      <a:pPr algn="ctr"/>
                      <a:r>
                        <a:rPr lang="en-US" dirty="0" smtClean="0"/>
                        <a:t>Y1</a:t>
                      </a:r>
                      <a:endParaRPr lang="en-US" dirty="0"/>
                    </a:p>
                  </a:txBody>
                  <a:tcPr/>
                </a:tc>
                <a:tc>
                  <a:txBody>
                    <a:bodyPr/>
                    <a:lstStyle/>
                    <a:p>
                      <a:pPr algn="ctr"/>
                      <a:r>
                        <a:rPr lang="en-US" dirty="0" smtClean="0"/>
                        <a:t>Y0</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p>
                  </a:txBody>
                  <a:tcPr>
                    <a:lnR w="12700" cap="flat" cmpd="sng" algn="ctr">
                      <a:solidFill>
                        <a:schemeClr val="tx1"/>
                      </a:solidFill>
                      <a:prstDash val="solid"/>
                      <a:round/>
                      <a:headEnd type="none" w="med" len="med"/>
                      <a:tailEnd type="none" w="med" len="med"/>
                    </a:lnR>
                  </a:tcPr>
                </a:tc>
                <a:tc>
                  <a:txBody>
                    <a:bodyPr/>
                    <a:lstStyle/>
                    <a:p>
                      <a:pPr algn="ctr"/>
                      <a:endParaRPr lang="en-US"/>
                    </a:p>
                  </a:txBody>
                  <a:tcPr>
                    <a:lnL w="12700" cap="flat" cmpd="sng" algn="ctr">
                      <a:solidFill>
                        <a:schemeClr val="tx1"/>
                      </a:solidFill>
                      <a:prstDash val="solid"/>
                      <a:round/>
                      <a:headEnd type="none" w="med" len="med"/>
                      <a:tailEnd type="none" w="med" len="med"/>
                    </a:lnL>
                  </a:tcPr>
                </a:tc>
                <a:tc>
                  <a:txBody>
                    <a:bodyPr/>
                    <a:lstStyle/>
                    <a:p>
                      <a:pPr algn="ctr"/>
                      <a:endParaRPr lang="en-US"/>
                    </a:p>
                  </a:txBody>
                  <a:tcPr/>
                </a:tc>
                <a:tc>
                  <a:txBody>
                    <a:bodyPr/>
                    <a:lstStyle/>
                    <a:p>
                      <a:pPr algn="ct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a:p>
                  </a:txBody>
                  <a:tcPr/>
                </a:tc>
                <a:tc>
                  <a:txBody>
                    <a:bodyPr/>
                    <a:lstStyle/>
                    <a:p>
                      <a:pPr algn="ctr"/>
                      <a:endParaRPr lang="en-US"/>
                    </a:p>
                  </a:txBody>
                  <a:tcPr/>
                </a:tc>
              </a:tr>
              <a:tr h="37084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a:p>
                  </a:txBody>
                  <a:tcPr/>
                </a:tc>
              </a:tr>
              <a:tr h="370840">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a:p>
                  </a:txBody>
                  <a:tcPr/>
                </a:tc>
              </a:tr>
              <a:tr h="370840">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lnR w="12700" cap="flat" cmpd="sng" algn="ctr">
                      <a:solidFill>
                        <a:schemeClr val="tx1"/>
                      </a:solidFill>
                      <a:prstDash val="solid"/>
                      <a:round/>
                      <a:headEnd type="none" w="med" len="med"/>
                      <a:tailEnd type="none" w="med" len="med"/>
                    </a:lnR>
                  </a:tcPr>
                </a:tc>
                <a:tc>
                  <a:txBody>
                    <a:bodyPr/>
                    <a:lstStyle/>
                    <a:p>
                      <a:pPr algn="ctr"/>
                      <a:endParaRPr lang="en-US" dirty="0"/>
                    </a:p>
                  </a:txBody>
                  <a:tcPr>
                    <a:lnL w="12700" cap="flat" cmpd="sng" algn="ctr">
                      <a:solidFill>
                        <a:schemeClr val="tx1"/>
                      </a:solidFill>
                      <a:prstDash val="solid"/>
                      <a:round/>
                      <a:headEnd type="none" w="med" len="med"/>
                      <a:tailEnd type="none" w="med" len="med"/>
                    </a:lnL>
                  </a:tcPr>
                </a:tc>
                <a:tc>
                  <a:txBody>
                    <a:bodyPr/>
                    <a:lstStyle/>
                    <a:p>
                      <a:pPr algn="ct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655783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CPX 1 Conclusions</a:t>
            </a:r>
            <a:endParaRPr lang="en-US" dirty="0"/>
          </a:p>
        </p:txBody>
      </p:sp>
      <p:sp>
        <p:nvSpPr>
          <p:cNvPr id="3" name="Content Placeholder 2"/>
          <p:cNvSpPr>
            <a:spLocks noGrp="1"/>
          </p:cNvSpPr>
          <p:nvPr>
            <p:ph idx="1"/>
          </p:nvPr>
        </p:nvSpPr>
        <p:spPr/>
        <p:txBody>
          <a:bodyPr/>
          <a:lstStyle/>
          <a:p>
            <a:r>
              <a:rPr lang="en-US" dirty="0"/>
              <a:t>During the assignment, I became familiar with creating a schematic on ISE Design Suite and using the software to create a simulation to test the schematic and then implement it on an FPGA board. Additionally, I became familiar with using </a:t>
            </a:r>
            <a:r>
              <a:rPr lang="en-US" dirty="0" err="1"/>
              <a:t>GitLab</a:t>
            </a:r>
            <a:r>
              <a:rPr lang="en-US" dirty="0"/>
              <a:t> to save my project files and uploading them to the project file. The most noteworthy portion of the lab were the commands for </a:t>
            </a:r>
            <a:r>
              <a:rPr lang="en-US" dirty="0" err="1"/>
              <a:t>GitLab</a:t>
            </a:r>
            <a:r>
              <a:rPr lang="en-US" dirty="0"/>
              <a:t> mentioned in the Debugging Discussion paragraph.</a:t>
            </a:r>
          </a:p>
          <a:p>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30</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3821239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2000" y="1524000"/>
            <a:ext cx="8162925" cy="4616648"/>
          </a:xfrm>
          <a:prstGeom prst="rect">
            <a:avLst/>
          </a:prstGeom>
          <a:noFill/>
        </p:spPr>
        <p:txBody>
          <a:bodyPr wrap="square" rtlCol="0">
            <a:spAutoFit/>
          </a:bodyPr>
          <a:lstStyle/>
          <a:p>
            <a:pPr algn="l"/>
            <a:r>
              <a:rPr lang="en-US" dirty="0"/>
              <a:t>--------------------------------------------------------------------</a:t>
            </a:r>
          </a:p>
          <a:p>
            <a:pPr algn="l"/>
            <a:r>
              <a:rPr lang="en-US" dirty="0"/>
              <a:t>-- Name:	&lt;Your Name&gt;</a:t>
            </a:r>
          </a:p>
          <a:p>
            <a:pPr algn="l"/>
            <a:r>
              <a:rPr lang="en-US" dirty="0"/>
              <a:t>-- Date:	&lt;The date you stated working on the file&gt;</a:t>
            </a:r>
          </a:p>
          <a:p>
            <a:pPr algn="l"/>
            <a:r>
              <a:rPr lang="en-US" dirty="0"/>
              <a:t>-- Course:	&lt;The course's name&gt;</a:t>
            </a:r>
          </a:p>
          <a:p>
            <a:pPr algn="l"/>
            <a:r>
              <a:rPr lang="en-US" dirty="0"/>
              <a:t>-- File:	&lt;This file's name&gt;</a:t>
            </a:r>
          </a:p>
          <a:p>
            <a:pPr algn="l"/>
            <a:r>
              <a:rPr lang="en-US" dirty="0"/>
              <a:t>-- HW:		&lt;HW# and name&gt;</a:t>
            </a:r>
          </a:p>
          <a:p>
            <a:pPr algn="l"/>
            <a:r>
              <a:rPr lang="en-US" dirty="0"/>
              <a:t>--</a:t>
            </a:r>
          </a:p>
          <a:p>
            <a:pPr algn="l"/>
            <a:r>
              <a:rPr lang="en-US" dirty="0"/>
              <a:t>-- </a:t>
            </a:r>
            <a:r>
              <a:rPr lang="en-US" dirty="0" err="1"/>
              <a:t>Purp</a:t>
            </a:r>
            <a:r>
              <a:rPr lang="en-US" dirty="0"/>
              <a:t>:	A brief description of what this program does and </a:t>
            </a:r>
          </a:p>
          <a:p>
            <a:pPr algn="l"/>
            <a:r>
              <a:rPr lang="en-US" dirty="0"/>
              <a:t>--			the general solution strategy. </a:t>
            </a:r>
          </a:p>
          <a:p>
            <a:pPr algn="l"/>
            <a:r>
              <a:rPr lang="en-US" dirty="0"/>
              <a:t>--</a:t>
            </a:r>
          </a:p>
          <a:p>
            <a:pPr algn="l"/>
            <a:r>
              <a:rPr lang="en-US" dirty="0"/>
              <a:t>-- Documentation:	&lt;list the names of the people who you helped&gt;</a:t>
            </a:r>
          </a:p>
          <a:p>
            <a:pPr algn="l"/>
            <a:r>
              <a:rPr lang="en-US" dirty="0"/>
              <a:t>-- 			&lt;list the names of the people who assisted you&gt;</a:t>
            </a:r>
          </a:p>
          <a:p>
            <a:pPr algn="l"/>
            <a:r>
              <a:rPr lang="en-US" dirty="0"/>
              <a:t>--</a:t>
            </a:r>
          </a:p>
          <a:p>
            <a:pPr algn="l"/>
            <a:r>
              <a:rPr lang="en-US" dirty="0"/>
              <a:t>-- Academic Integrity Statement: I certify that, while others may have </a:t>
            </a:r>
          </a:p>
          <a:p>
            <a:pPr algn="l"/>
            <a:r>
              <a:rPr lang="en-US" dirty="0"/>
              <a:t>-- assisted me in brain storming, debugging and validating this program, </a:t>
            </a:r>
          </a:p>
          <a:p>
            <a:pPr algn="l"/>
            <a:r>
              <a:rPr lang="en-US" dirty="0"/>
              <a:t>-- the program itself is my own work. I understand that submitting code </a:t>
            </a:r>
          </a:p>
          <a:p>
            <a:pPr algn="l"/>
            <a:r>
              <a:rPr lang="en-US" dirty="0"/>
              <a:t>-- which is the work of other individuals is a violation of the honor   </a:t>
            </a:r>
          </a:p>
          <a:p>
            <a:pPr algn="l"/>
            <a:r>
              <a:rPr lang="en-US" dirty="0"/>
              <a:t>-- code.  I also understand that if I knowingly give my original work to </a:t>
            </a:r>
          </a:p>
          <a:p>
            <a:pPr algn="l"/>
            <a:r>
              <a:rPr lang="en-US" dirty="0"/>
              <a:t>-- another individual is also a violation of the honor code. </a:t>
            </a:r>
          </a:p>
          <a:p>
            <a:pPr algn="l"/>
            <a:r>
              <a:rPr lang="en-US" dirty="0"/>
              <a:t>------------------------------------------------------------------------- </a:t>
            </a:r>
          </a:p>
          <a:p>
            <a:pPr algn="l"/>
            <a:endParaRPr lang="en-US" dirty="0"/>
          </a:p>
        </p:txBody>
      </p:sp>
      <p:sp>
        <p:nvSpPr>
          <p:cNvPr id="2" name="Title 1"/>
          <p:cNvSpPr>
            <a:spLocks noGrp="1"/>
          </p:cNvSpPr>
          <p:nvPr>
            <p:ph type="title"/>
          </p:nvPr>
        </p:nvSpPr>
        <p:spPr/>
        <p:txBody>
          <a:bodyPr/>
          <a:lstStyle/>
          <a:p>
            <a:r>
              <a:rPr lang="en-US" dirty="0" smtClean="0"/>
              <a:t>CPX 1 Code Header</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31</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3495985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Bubble Pushing</a:t>
            </a:r>
            <a:br>
              <a:rPr lang="en-US" dirty="0" smtClean="0"/>
            </a:br>
            <a:r>
              <a:rPr lang="en-US" dirty="0" smtClean="0"/>
              <a:t>(De Morgan)</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4</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
        <p:nvSpPr>
          <p:cNvPr id="3" name="Content Placeholder 2"/>
          <p:cNvSpPr>
            <a:spLocks noGrp="1"/>
          </p:cNvSpPr>
          <p:nvPr>
            <p:ph idx="4294967295"/>
          </p:nvPr>
        </p:nvSpPr>
        <p:spPr>
          <a:xfrm>
            <a:off x="0" y="1693863"/>
            <a:ext cx="8131175" cy="4324350"/>
          </a:xfrm>
        </p:spPr>
        <p:txBody>
          <a:bodyPr/>
          <a:lstStyle/>
          <a:p>
            <a:pPr marL="406400" lvl="1" indent="0">
              <a:buNone/>
            </a:pPr>
            <a:endParaRPr lang="en-US" dirty="0"/>
          </a:p>
          <a:p>
            <a:endParaRPr lang="en-US" dirty="0" smtClean="0"/>
          </a:p>
          <a:p>
            <a:endParaRPr lang="en-US" dirty="0"/>
          </a:p>
          <a:p>
            <a:endParaRPr lang="en-US" dirty="0" smtClean="0"/>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5312" y="1651590"/>
            <a:ext cx="47244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152939" y="5802979"/>
            <a:ext cx="7243290" cy="307777"/>
          </a:xfrm>
          <a:prstGeom prst="rect">
            <a:avLst/>
          </a:prstGeom>
          <a:noFill/>
        </p:spPr>
        <p:txBody>
          <a:bodyPr wrap="square" rtlCol="0">
            <a:spAutoFit/>
          </a:bodyPr>
          <a:lstStyle/>
          <a:p>
            <a:pPr algn="l"/>
            <a:r>
              <a:rPr lang="en-US" dirty="0" smtClean="0">
                <a:solidFill>
                  <a:srgbClr val="7030A0"/>
                </a:solidFill>
              </a:rPr>
              <a:t>Why do this? </a:t>
            </a:r>
            <a:r>
              <a:rPr lang="en-US" dirty="0" smtClean="0"/>
              <a:t>It is easier to write equations when the bubbles are at the inputs</a:t>
            </a:r>
            <a:endParaRPr lang="en-US" dirty="0"/>
          </a:p>
        </p:txBody>
      </p:sp>
    </p:spTree>
    <p:extLst>
      <p:ext uri="{BB962C8B-B14F-4D97-AF65-F5344CB8AC3E}">
        <p14:creationId xmlns:p14="http://schemas.microsoft.com/office/powerpoint/2010/main" val="411314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Bubble Pushing - Example</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5</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
        <p:nvSpPr>
          <p:cNvPr id="3" name="Content Placeholder 2"/>
          <p:cNvSpPr>
            <a:spLocks noGrp="1"/>
          </p:cNvSpPr>
          <p:nvPr>
            <p:ph idx="4294967295"/>
          </p:nvPr>
        </p:nvSpPr>
        <p:spPr>
          <a:xfrm>
            <a:off x="1012825" y="1536700"/>
            <a:ext cx="8131175" cy="4324350"/>
          </a:xfrm>
        </p:spPr>
        <p:txBody>
          <a:bodyPr/>
          <a:lstStyle/>
          <a:p>
            <a:pPr marL="406400" lvl="1" indent="0">
              <a:buNone/>
            </a:pPr>
            <a:endParaRPr lang="en-US" dirty="0"/>
          </a:p>
          <a:p>
            <a:endParaRPr lang="en-US" dirty="0" smtClean="0"/>
          </a:p>
          <a:p>
            <a:endParaRPr lang="en-US" dirty="0"/>
          </a:p>
          <a:p>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598" y="2752725"/>
            <a:ext cx="592455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04966" y="1860605"/>
            <a:ext cx="3009157" cy="738664"/>
          </a:xfrm>
          <a:prstGeom prst="rect">
            <a:avLst/>
          </a:prstGeom>
          <a:noFill/>
        </p:spPr>
        <p:txBody>
          <a:bodyPr wrap="none" rtlCol="0">
            <a:spAutoFit/>
          </a:bodyPr>
          <a:lstStyle/>
          <a:p>
            <a:pPr algn="l"/>
            <a:r>
              <a:rPr lang="en-US" dirty="0" smtClean="0"/>
              <a:t>Process:</a:t>
            </a:r>
          </a:p>
          <a:p>
            <a:pPr marL="285750" indent="-285750" algn="l">
              <a:buFont typeface="Arial" panose="020B0604020202020204" pitchFamily="34" charset="0"/>
              <a:buChar char="•"/>
            </a:pPr>
            <a:r>
              <a:rPr lang="en-US" dirty="0"/>
              <a:t>S</a:t>
            </a:r>
            <a:r>
              <a:rPr lang="en-US" dirty="0" smtClean="0"/>
              <a:t>tart at output and work to input</a:t>
            </a:r>
          </a:p>
          <a:p>
            <a:pPr marL="285750" indent="-285750" algn="l">
              <a:buFont typeface="Arial" panose="020B0604020202020204" pitchFamily="34" charset="0"/>
              <a:buChar char="•"/>
            </a:pPr>
            <a:r>
              <a:rPr lang="en-US" dirty="0" smtClean="0"/>
              <a:t>Push bubbles as you go</a:t>
            </a:r>
          </a:p>
        </p:txBody>
      </p:sp>
    </p:spTree>
    <p:extLst>
      <p:ext uri="{BB962C8B-B14F-4D97-AF65-F5344CB8AC3E}">
        <p14:creationId xmlns:p14="http://schemas.microsoft.com/office/powerpoint/2010/main" val="2496739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Tristate Buffer –                 High Impedance (Z)</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6</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pic>
        <p:nvPicPr>
          <p:cNvPr id="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3323" y="1705283"/>
            <a:ext cx="21812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353" y="1565173"/>
            <a:ext cx="3465563" cy="187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30353" y="3438188"/>
            <a:ext cx="2680926" cy="523220"/>
          </a:xfrm>
          <a:prstGeom prst="rect">
            <a:avLst/>
          </a:prstGeom>
          <a:noFill/>
        </p:spPr>
        <p:txBody>
          <a:bodyPr wrap="square" rtlCol="0">
            <a:spAutoFit/>
          </a:bodyPr>
          <a:lstStyle/>
          <a:p>
            <a:pPr algn="l"/>
            <a:r>
              <a:rPr lang="en-US" b="1" dirty="0" smtClean="0">
                <a:solidFill>
                  <a:srgbClr val="FF0000"/>
                </a:solidFill>
              </a:rPr>
              <a:t>Illegal</a:t>
            </a:r>
            <a:r>
              <a:rPr lang="en-US" dirty="0" smtClean="0"/>
              <a:t>, can’t tie to independent lines together!!</a:t>
            </a:r>
            <a:endParaRPr lang="en-US" dirty="0"/>
          </a:p>
        </p:txBody>
      </p:sp>
      <p:sp>
        <p:nvSpPr>
          <p:cNvPr id="7" name="TextBox 6"/>
          <p:cNvSpPr txBox="1"/>
          <p:nvPr/>
        </p:nvSpPr>
        <p:spPr>
          <a:xfrm>
            <a:off x="5813323" y="5493774"/>
            <a:ext cx="2556342" cy="738664"/>
          </a:xfrm>
          <a:prstGeom prst="rect">
            <a:avLst/>
          </a:prstGeom>
          <a:noFill/>
        </p:spPr>
        <p:txBody>
          <a:bodyPr wrap="square" rtlCol="0">
            <a:spAutoFit/>
          </a:bodyPr>
          <a:lstStyle/>
          <a:p>
            <a:pPr algn="l"/>
            <a:r>
              <a:rPr lang="en-US" dirty="0" smtClean="0"/>
              <a:t>Tristate buffer however allows us to do this by disconnecting the line</a:t>
            </a:r>
            <a:endParaRPr lang="en-US" dirty="0"/>
          </a:p>
        </p:txBody>
      </p:sp>
      <p:sp>
        <p:nvSpPr>
          <p:cNvPr id="11" name="TextBox 10"/>
          <p:cNvSpPr txBox="1"/>
          <p:nvPr/>
        </p:nvSpPr>
        <p:spPr>
          <a:xfrm>
            <a:off x="1974744" y="6078548"/>
            <a:ext cx="3071675" cy="307777"/>
          </a:xfrm>
          <a:prstGeom prst="rect">
            <a:avLst/>
          </a:prstGeom>
          <a:noFill/>
        </p:spPr>
        <p:txBody>
          <a:bodyPr wrap="none" rtlCol="0">
            <a:spAutoFit/>
          </a:bodyPr>
          <a:lstStyle/>
          <a:p>
            <a:r>
              <a:rPr lang="en-US" dirty="0" smtClean="0"/>
              <a:t>RS 485 Half duplex communications</a:t>
            </a:r>
            <a:endParaRPr lang="en-US" dirty="0"/>
          </a:p>
        </p:txBody>
      </p:sp>
      <p:pic>
        <p:nvPicPr>
          <p:cNvPr id="1027" name="Picture 3" descr="C:\Users\Kevin.Walchko\Desktop\1111.gif"/>
          <p:cNvPicPr>
            <a:picLocks noChangeAspect="1" noChangeArrowheads="1"/>
          </p:cNvPicPr>
          <p:nvPr/>
        </p:nvPicPr>
        <p:blipFill rotWithShape="1">
          <a:blip r:embed="rId4">
            <a:extLst>
              <a:ext uri="{28A0092B-C50C-407E-A947-70E740481C1C}">
                <a14:useLocalDpi xmlns:a14="http://schemas.microsoft.com/office/drawing/2010/main" val="0"/>
              </a:ext>
            </a:extLst>
          </a:blip>
          <a:srcRect l="38104" t="14819" r="1612" b="29960"/>
          <a:stretch/>
        </p:blipFill>
        <p:spPr bwMode="auto">
          <a:xfrm>
            <a:off x="389744" y="4274691"/>
            <a:ext cx="4587838" cy="169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99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in Dec and Binary – Using an 8-Bit System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2132" y="1536700"/>
                <a:ext cx="8131175" cy="4324350"/>
              </a:xfrm>
            </p:spPr>
            <p:txBody>
              <a:bodyPr/>
              <a:lstStyle/>
              <a:p>
                <a14:m>
                  <m:oMath xmlns:m="http://schemas.openxmlformats.org/officeDocument/2006/math">
                    <m:bar>
                      <m:barPr>
                        <m:ctrlPr>
                          <a:rPr lang="en-US" i="1" smtClean="0">
                            <a:latin typeface="Cambria Math"/>
                          </a:rPr>
                        </m:ctrlPr>
                      </m:barPr>
                      <m:e>
                        <m:eqArr>
                          <m:eqArrPr>
                            <m:ctrlPr>
                              <a:rPr lang="en-US" i="1" smtClean="0">
                                <a:latin typeface="Cambria Math"/>
                              </a:rPr>
                            </m:ctrlPr>
                          </m:eqArrPr>
                          <m:e>
                            <m:r>
                              <a:rPr lang="en-US" b="1" i="1" smtClean="0">
                                <a:latin typeface="Cambria Math"/>
                              </a:rPr>
                              <m:t>−</m:t>
                            </m:r>
                            <m:r>
                              <a:rPr lang="en-US" b="1" i="1" smtClean="0">
                                <a:latin typeface="Cambria Math"/>
                              </a:rPr>
                              <m:t>𝟖𝟒</m:t>
                            </m:r>
                          </m:e>
                          <m:e>
                            <m:r>
                              <a:rPr lang="en-US" b="1" i="1" smtClean="0">
                                <a:latin typeface="Cambria Math"/>
                              </a:rPr>
                              <m:t>+</m:t>
                            </m:r>
                            <m:r>
                              <a:rPr lang="en-US" b="1" i="1" smtClean="0">
                                <a:latin typeface="Cambria Math"/>
                              </a:rPr>
                              <m:t>𝟗𝟔</m:t>
                            </m:r>
                          </m:e>
                        </m:eqArr>
                      </m:e>
                    </m:bar>
                  </m:oMath>
                </a14:m>
                <a:r>
                  <a:rPr lang="en-US" dirty="0" smtClean="0"/>
                  <a:t>					</a:t>
                </a:r>
                <a14:m>
                  <m:oMath xmlns:m="http://schemas.openxmlformats.org/officeDocument/2006/math">
                    <m:bar>
                      <m:barPr>
                        <m:ctrlPr>
                          <a:rPr lang="en-US" i="1">
                            <a:latin typeface="Cambria Math"/>
                          </a:rPr>
                        </m:ctrlPr>
                      </m:barPr>
                      <m:e>
                        <m:eqArr>
                          <m:eqArrPr>
                            <m:ctrlPr>
                              <a:rPr lang="en-US" i="1">
                                <a:latin typeface="Cambria Math"/>
                              </a:rPr>
                            </m:ctrlPr>
                          </m:eqArrPr>
                          <m:e>
                            <m:r>
                              <a:rPr lang="en-US" b="1" i="1" smtClean="0">
                                <a:latin typeface="Cambria Math"/>
                              </a:rPr>
                              <m:t>   </m:t>
                            </m:r>
                            <m:r>
                              <a:rPr lang="en-US" b="1" i="1" smtClean="0">
                                <a:latin typeface="Cambria Math"/>
                              </a:rPr>
                              <m:t>𝟗𝟔</m:t>
                            </m:r>
                          </m:e>
                          <m:e>
                            <m:r>
                              <a:rPr lang="en-US" b="1" i="1" smtClean="0">
                                <a:latin typeface="Cambria Math"/>
                              </a:rPr>
                              <m:t>+</m:t>
                            </m:r>
                            <m:r>
                              <a:rPr lang="en-US" b="1" i="1" smtClean="0">
                                <a:latin typeface="Cambria Math"/>
                              </a:rPr>
                              <m:t>𝟑𝟏</m:t>
                            </m:r>
                          </m:e>
                        </m:eqArr>
                      </m:e>
                    </m:bar>
                  </m:oMath>
                </a14:m>
                <a:endParaRPr lang="en-US" dirty="0"/>
              </a:p>
              <a:p>
                <a:endParaRPr lang="en-US" i="1" dirty="0" smtClean="0">
                  <a:latin typeface="Cambria Math"/>
                </a:endParaRPr>
              </a:p>
              <a:p>
                <a:endParaRPr lang="en-US" i="1" dirty="0" smtClean="0">
                  <a:latin typeface="Cambria Math"/>
                </a:endParaRPr>
              </a:p>
              <a:p>
                <a14:m>
                  <m:oMath xmlns:m="http://schemas.openxmlformats.org/officeDocument/2006/math">
                    <m:bar>
                      <m:barPr>
                        <m:ctrlPr>
                          <a:rPr lang="en-US" i="1" smtClean="0">
                            <a:latin typeface="Cambria Math"/>
                          </a:rPr>
                        </m:ctrlPr>
                      </m:barPr>
                      <m:e>
                        <m:eqArr>
                          <m:eqArrPr>
                            <m:ctrlPr>
                              <a:rPr lang="en-US" i="1">
                                <a:latin typeface="Cambria Math"/>
                              </a:rPr>
                            </m:ctrlPr>
                          </m:eqArrPr>
                          <m:e>
                            <m:r>
                              <a:rPr lang="en-US" b="1" i="1" smtClean="0">
                                <a:latin typeface="Cambria Math"/>
                              </a:rPr>
                              <m:t>  −</m:t>
                            </m:r>
                            <m:r>
                              <a:rPr lang="en-US" b="1" i="1" smtClean="0">
                                <a:latin typeface="Cambria Math"/>
                              </a:rPr>
                              <m:t>𝟖𝟒</m:t>
                            </m:r>
                          </m:e>
                          <m:e>
                            <m:r>
                              <a:rPr lang="en-US" b="1" i="1" smtClean="0">
                                <a:latin typeface="Cambria Math"/>
                              </a:rPr>
                              <m:t>−</m:t>
                            </m:r>
                            <m:r>
                              <a:rPr lang="en-US" b="1" i="1" smtClean="0">
                                <a:latin typeface="Cambria Math"/>
                              </a:rPr>
                              <m:t>𝟏𝟎𝟑</m:t>
                            </m:r>
                          </m:e>
                        </m:eqArr>
                      </m:e>
                    </m:bar>
                  </m:oMath>
                </a14:m>
                <a:r>
                  <a:rPr lang="en-US" dirty="0" smtClean="0"/>
                  <a:t>				</a:t>
                </a:r>
                <a14:m>
                  <m:oMath xmlns:m="http://schemas.openxmlformats.org/officeDocument/2006/math">
                    <m:bar>
                      <m:barPr>
                        <m:ctrlPr>
                          <a:rPr lang="en-US" i="1">
                            <a:latin typeface="Cambria Math"/>
                          </a:rPr>
                        </m:ctrlPr>
                      </m:barPr>
                      <m:e>
                        <m:eqArr>
                          <m:eqArrPr>
                            <m:ctrlPr>
                              <a:rPr lang="en-US" i="1">
                                <a:latin typeface="Cambria Math"/>
                              </a:rPr>
                            </m:ctrlPr>
                          </m:eqArrPr>
                          <m:e>
                            <m:r>
                              <a:rPr lang="en-US" b="1" i="1" smtClean="0">
                                <a:latin typeface="Cambria Math"/>
                              </a:rPr>
                              <m:t>   </m:t>
                            </m:r>
                            <m:r>
                              <a:rPr lang="en-US" b="1" i="1" smtClean="0">
                                <a:latin typeface="Cambria Math"/>
                              </a:rPr>
                              <m:t>𝟗𝟔</m:t>
                            </m:r>
                          </m:e>
                          <m:e>
                            <m:r>
                              <a:rPr lang="en-US" b="1" i="1" smtClean="0">
                                <a:latin typeface="Cambria Math"/>
                              </a:rPr>
                              <m:t>+</m:t>
                            </m:r>
                            <m:r>
                              <a:rPr lang="en-US" b="1" i="1" smtClean="0">
                                <a:latin typeface="Cambria Math"/>
                              </a:rPr>
                              <m:t>𝟑𝟐</m:t>
                            </m:r>
                          </m:e>
                        </m:eqArr>
                      </m:e>
                    </m:bar>
                  </m:oMath>
                </a14:m>
                <a:endParaRPr lang="en-US" dirty="0"/>
              </a:p>
              <a:p>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2132" y="1536700"/>
                <a:ext cx="8131175" cy="4324350"/>
              </a:xfrm>
              <a:blipFill rotWithShape="1">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7</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2755899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backup</a:t>
            </a:r>
            <a:endParaRPr lang="en-US" dirty="0"/>
          </a:p>
        </p:txBody>
      </p:sp>
      <p:sp>
        <p:nvSpPr>
          <p:cNvPr id="7" name="Text Placeholder 6"/>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8</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Tree>
    <p:extLst>
      <p:ext uri="{BB962C8B-B14F-4D97-AF65-F5344CB8AC3E}">
        <p14:creationId xmlns:p14="http://schemas.microsoft.com/office/powerpoint/2010/main" val="1021917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 1 Good and Bad</a:t>
            </a:r>
            <a:endParaRPr lang="en-US" dirty="0"/>
          </a:p>
        </p:txBody>
      </p:sp>
      <p:sp>
        <p:nvSpPr>
          <p:cNvPr id="4" name="Slide Number Placeholder 3"/>
          <p:cNvSpPr>
            <a:spLocks noGrp="1"/>
          </p:cNvSpPr>
          <p:nvPr>
            <p:ph type="sldNum" sz="quarter" idx="10"/>
          </p:nvPr>
        </p:nvSpPr>
        <p:spPr/>
        <p:txBody>
          <a:bodyPr/>
          <a:lstStyle/>
          <a:p>
            <a:pPr>
              <a:defRPr/>
            </a:pPr>
            <a:endParaRPr lang="en-US" smtClean="0"/>
          </a:p>
          <a:p>
            <a:pPr>
              <a:defRPr/>
            </a:pPr>
            <a:fld id="{C4D65584-0C7D-48B8-BEDE-21A2E8802255}" type="slidenum">
              <a:rPr lang="en-US" smtClean="0"/>
              <a:pPr>
                <a:defRPr/>
              </a:pPr>
              <a:t>9</a:t>
            </a:fld>
            <a:endParaRPr lang="en-US"/>
          </a:p>
        </p:txBody>
      </p:sp>
      <p:sp>
        <p:nvSpPr>
          <p:cNvPr id="5" name="Date Placeholder 4"/>
          <p:cNvSpPr>
            <a:spLocks noGrp="1"/>
          </p:cNvSpPr>
          <p:nvPr>
            <p:ph type="dt" sz="half" idx="11"/>
          </p:nvPr>
        </p:nvSpPr>
        <p:spPr/>
        <p:txBody>
          <a:bodyPr/>
          <a:lstStyle/>
          <a:p>
            <a:pPr>
              <a:defRPr/>
            </a:pPr>
            <a:endParaRPr lang="en-US" smtClean="0"/>
          </a:p>
          <a:p>
            <a:pPr>
              <a:defRPr/>
            </a:pPr>
            <a:fld id="{CE428E89-579F-43C8-B441-BB390AD4A5E9}" type="datetime3">
              <a:rPr lang="en-US" smtClean="0"/>
              <a:pPr>
                <a:defRPr/>
              </a:pPr>
              <a:t>13 January 2017</a:t>
            </a:fld>
            <a:endParaRPr lang="en-US"/>
          </a:p>
        </p:txBody>
      </p:sp>
      <p:sp>
        <p:nvSpPr>
          <p:cNvPr id="9" name="Content Placeholder 8"/>
          <p:cNvSpPr>
            <a:spLocks noGrp="1"/>
          </p:cNvSpPr>
          <p:nvPr>
            <p:ph idx="1"/>
          </p:nvPr>
        </p:nvSpPr>
        <p:spPr/>
        <p:txBody>
          <a:bodyPr/>
          <a:lstStyle/>
          <a:p>
            <a:pPr lvl="0"/>
            <a:r>
              <a:rPr lang="en-US" sz="1800" dirty="0"/>
              <a:t>Descriptive title</a:t>
            </a:r>
          </a:p>
          <a:p>
            <a:pPr lvl="0"/>
            <a:r>
              <a:rPr lang="en-US" sz="1800" dirty="0"/>
              <a:t>Objectives or purpose </a:t>
            </a:r>
            <a:r>
              <a:rPr lang="en-US" sz="1800" b="0" dirty="0"/>
              <a:t>– what is the goal of this assignment?</a:t>
            </a:r>
          </a:p>
          <a:p>
            <a:pPr lvl="0"/>
            <a:r>
              <a:rPr lang="en-US" sz="1800" dirty="0"/>
              <a:t>Preliminary design and diagrams </a:t>
            </a:r>
            <a:r>
              <a:rPr lang="en-US" sz="1800" b="0" dirty="0"/>
              <a:t>– how will you start attacking the problem?</a:t>
            </a:r>
          </a:p>
          <a:p>
            <a:pPr lvl="0"/>
            <a:r>
              <a:rPr lang="en-US" sz="1800" dirty="0"/>
              <a:t>Testing procedures and data collected </a:t>
            </a:r>
            <a:r>
              <a:rPr lang="en-US" sz="1800" b="0" dirty="0"/>
              <a:t>– this is important!  What you did, why you did it, what results you achieved, and how you know those results validate your work are vital to this section.</a:t>
            </a:r>
          </a:p>
          <a:p>
            <a:pPr lvl="0"/>
            <a:r>
              <a:rPr lang="en-US" sz="1800" dirty="0"/>
              <a:t>Debugging discussion </a:t>
            </a:r>
            <a:r>
              <a:rPr lang="en-US" sz="1800" b="0" dirty="0"/>
              <a:t>– what problems did you face?  How were they solved? Did you learn anything during this process?</a:t>
            </a:r>
          </a:p>
          <a:p>
            <a:pPr lvl="0"/>
            <a:r>
              <a:rPr lang="en-US" sz="1800" dirty="0"/>
              <a:t>Answers to Lab Questions</a:t>
            </a:r>
          </a:p>
          <a:p>
            <a:pPr lvl="0"/>
            <a:r>
              <a:rPr lang="en-US" sz="1800" dirty="0"/>
              <a:t>Observations and Conclusions </a:t>
            </a:r>
            <a:r>
              <a:rPr lang="en-US" sz="1800" b="0" dirty="0"/>
              <a:t>– during this whole assignment, what did you learn?  What did you notice that was noteworthy?</a:t>
            </a:r>
          </a:p>
          <a:p>
            <a:pPr lvl="0"/>
            <a:r>
              <a:rPr lang="en-US" sz="1800" dirty="0"/>
              <a:t>Documentation statement </a:t>
            </a:r>
            <a:r>
              <a:rPr lang="en-US" sz="1800" b="0" dirty="0"/>
              <a:t>– always include this.  Any help received on any portion of the assignment, even from an instructor or the internet should be specifically mentioned.</a:t>
            </a:r>
          </a:p>
          <a:p>
            <a:endParaRPr lang="en-US" sz="1800" dirty="0"/>
          </a:p>
        </p:txBody>
      </p:sp>
    </p:spTree>
    <p:extLst>
      <p:ext uri="{BB962C8B-B14F-4D97-AF65-F5344CB8AC3E}">
        <p14:creationId xmlns:p14="http://schemas.microsoft.com/office/powerpoint/2010/main" val="1200392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0C2D83"/>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12200</TotalTime>
  <Words>1115</Words>
  <Application>Microsoft Office PowerPoint</Application>
  <PresentationFormat>On-screen Show (4:3)</PresentationFormat>
  <Paragraphs>267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 Presentation</vt:lpstr>
      <vt:lpstr>PowerPoint Presentation</vt:lpstr>
      <vt:lpstr>Review</vt:lpstr>
      <vt:lpstr>Priority Circuit</vt:lpstr>
      <vt:lpstr>Bubble Pushing (De Morgan)</vt:lpstr>
      <vt:lpstr>Bubble Pushing - Example</vt:lpstr>
      <vt:lpstr>Tristate Buffer –                 High Impedance (Z)</vt:lpstr>
      <vt:lpstr>Math in Dec and Binary – Using an 8-Bit System</vt:lpstr>
      <vt:lpstr>backup</vt:lpstr>
      <vt:lpstr>CE 1 Good and Bad</vt:lpstr>
      <vt:lpstr>Example from Lesson 3</vt:lpstr>
      <vt:lpstr>PowerPoint Presentation</vt:lpstr>
      <vt:lpstr>CPX-1 Schematics</vt:lpstr>
      <vt:lpstr>CPX-1 Schematics</vt:lpstr>
      <vt:lpstr>CPX-1 Schematics</vt:lpstr>
      <vt:lpstr>CPX-1 Simulation Waveform</vt:lpstr>
      <vt:lpstr>CPX-1 Simulation Waveform</vt:lpstr>
      <vt:lpstr>CPX-1 Simulation Waveform</vt:lpstr>
      <vt:lpstr>CPX 1 Simulation Demo</vt:lpstr>
      <vt:lpstr>CPX 1 Debugging</vt:lpstr>
      <vt:lpstr>CPX 1 Debugging</vt:lpstr>
      <vt:lpstr>CPX 1 Debugging</vt:lpstr>
      <vt:lpstr>CPX 1 Debugging –     Common Errors</vt:lpstr>
      <vt:lpstr>CPX 1 Hardware Demo</vt:lpstr>
      <vt:lpstr>CPX 1 Hardware Demo</vt:lpstr>
      <vt:lpstr>CPX 1 Hardware Demo</vt:lpstr>
      <vt:lpstr>CPX 1 Hardware Demo</vt:lpstr>
      <vt:lpstr>CPX 1 Hardware Demo</vt:lpstr>
      <vt:lpstr>CPX 1 Hardware Demo</vt:lpstr>
      <vt:lpstr>CPX 1 Conclusions</vt:lpstr>
      <vt:lpstr>CPX 1 Conclusions</vt:lpstr>
      <vt:lpstr>CPX 1 Code Header</vt:lpstr>
    </vt:vector>
  </TitlesOfParts>
  <Company>HQ USAF/______, Pentagon, DC 20330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Falkinburg, Jeffery L Capt USAF USAFA HQ USAFA</dc:creator>
  <cp:lastModifiedBy>Test</cp:lastModifiedBy>
  <cp:revision>478</cp:revision>
  <dcterms:created xsi:type="dcterms:W3CDTF">2000-04-26T18:38:01Z</dcterms:created>
  <dcterms:modified xsi:type="dcterms:W3CDTF">2017-01-13T20:31:37Z</dcterms:modified>
</cp:coreProperties>
</file>